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838200" y="1122680"/>
            <a:ext cx="10515600" cy="2387601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half" idx="1" hasCustomPrompt="1"/>
          </p:nvPr>
        </p:nvSpPr>
        <p:spPr>
          <a:xfrm>
            <a:off x="838200" y="3602354"/>
            <a:ext cx="10515600" cy="165544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808080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808080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808080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808080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80808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文级别 1…"/>
          <p:cNvSpPr txBox="1"/>
          <p:nvPr>
            <p:ph type="body" idx="1" hasCustomPrompt="1"/>
          </p:nvPr>
        </p:nvSpPr>
        <p:spPr>
          <a:xfrm>
            <a:off x="838200" y="327025"/>
            <a:ext cx="10515600" cy="585025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 hasCustomPrompt="1"/>
          </p:nvPr>
        </p:nvSpPr>
        <p:spPr>
          <a:xfrm>
            <a:off x="838200" y="2959100"/>
            <a:ext cx="10515600" cy="2781300"/>
          </a:xfrm>
          <a:prstGeom prst="rect">
            <a:avLst/>
          </a:prstGeom>
        </p:spPr>
        <p:txBody>
          <a:bodyPr anchor="t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838200" y="1722120"/>
            <a:ext cx="10515600" cy="110299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>
                <a:solidFill>
                  <a:srgbClr val="808080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08080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08080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08080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0808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 hasCustomPrompt="1"/>
          </p:nvPr>
        </p:nvSpPr>
        <p:spPr>
          <a:xfrm>
            <a:off x="840105" y="365125"/>
            <a:ext cx="10515601" cy="8001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 hasCustomPrompt="1"/>
          </p:nvPr>
        </p:nvSpPr>
        <p:spPr>
          <a:xfrm>
            <a:off x="839469" y="1482089"/>
            <a:ext cx="5220972" cy="823596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3200">
                <a:solidFill>
                  <a:srgbClr val="0070C0"/>
                </a:solidFill>
              </a:defRPr>
            </a:lvl1pPr>
            <a:lvl2pPr marL="0" indent="457200">
              <a:buSzTx/>
              <a:buFontTx/>
              <a:buNone/>
              <a:defRPr sz="3200">
                <a:solidFill>
                  <a:srgbClr val="0070C0"/>
                </a:solidFill>
              </a:defRPr>
            </a:lvl2pPr>
            <a:lvl3pPr marL="0" indent="914400">
              <a:buSzTx/>
              <a:buFontTx/>
              <a:buNone/>
              <a:defRPr sz="3200">
                <a:solidFill>
                  <a:srgbClr val="0070C0"/>
                </a:solidFill>
              </a:defRPr>
            </a:lvl3pPr>
            <a:lvl4pPr marL="0" indent="1371600">
              <a:buSzTx/>
              <a:buFontTx/>
              <a:buNone/>
              <a:defRPr sz="3200">
                <a:solidFill>
                  <a:srgbClr val="0070C0"/>
                </a:solidFill>
              </a:defRPr>
            </a:lvl4pPr>
            <a:lvl5pPr marL="0" indent="1828800">
              <a:buSzTx/>
              <a:buFontTx/>
              <a:buNone/>
              <a:defRPr sz="3200">
                <a:solidFill>
                  <a:srgbClr val="0070C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256654" y="1482089"/>
            <a:ext cx="5097146" cy="823596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3200">
                <a:solidFill>
                  <a:srgbClr val="0070C0"/>
                </a:solidFill>
              </a:defRPr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片占位符 2"/>
          <p:cNvSpPr/>
          <p:nvPr>
            <p:ph type="pic" idx="13"/>
          </p:nvPr>
        </p:nvSpPr>
        <p:spPr>
          <a:xfrm>
            <a:off x="-12700" y="-1906"/>
            <a:ext cx="7017385" cy="6861811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xfrm>
            <a:off x="7350125" y="457200"/>
            <a:ext cx="4392296" cy="105537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 hasCustomPrompt="1"/>
          </p:nvPr>
        </p:nvSpPr>
        <p:spPr>
          <a:xfrm>
            <a:off x="7349490" y="1694179"/>
            <a:ext cx="4393566" cy="448056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图片占位符 2"/>
          <p:cNvSpPr/>
          <p:nvPr>
            <p:ph type="pic" idx="13"/>
          </p:nvPr>
        </p:nvSpPr>
        <p:spPr>
          <a:xfrm>
            <a:off x="5183504" y="-7621"/>
            <a:ext cx="7017386" cy="6861811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76" name="标题文本"/>
          <p:cNvSpPr txBox="1"/>
          <p:nvPr>
            <p:ph type="title" hasCustomPrompt="1"/>
          </p:nvPr>
        </p:nvSpPr>
        <p:spPr>
          <a:xfrm>
            <a:off x="409575" y="457200"/>
            <a:ext cx="4279900" cy="105537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sz="half" idx="1" hasCustomPrompt="1"/>
          </p:nvPr>
        </p:nvSpPr>
        <p:spPr>
          <a:xfrm>
            <a:off x="409575" y="1694179"/>
            <a:ext cx="4280535" cy="448056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标题文本"/>
          <p:cNvSpPr txBox="1"/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86" name="正文级别 1…"/>
          <p:cNvSpPr txBox="1"/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E7E6E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197485"/>
            <a:ext cx="10515600" cy="1325563"/>
          </a:xfrm>
          <a:prstGeom prst="rect">
            <a:avLst/>
          </a:prstGeom>
          <a:ln w="12700">
            <a:miter lim="400000"/>
          </a:ln>
          <a:effectLst>
            <a:outerShdw blurRad="88900" dist="101600" dir="5400000" rotWithShape="0">
              <a:srgbClr val="000000">
                <a:alpha val="2000"/>
              </a:srgbClr>
            </a:outerShdw>
          </a:effectLst>
        </p:spPr>
        <p:txBody>
          <a:bodyPr lIns="45719" rIns="45719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702435"/>
            <a:ext cx="10515600" cy="44748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rgbClr val="202020"/>
          </a:solidFill>
          <a:effectLst>
            <a:outerShdw blurRad="50800" dist="38100" dir="5400000" rotWithShape="0">
              <a:srgbClr val="000000">
                <a:alpha val="20000"/>
              </a:srgbClr>
            </a:outerShdw>
          </a:effectLst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rgbClr val="202020"/>
          </a:solidFill>
          <a:effectLst>
            <a:outerShdw blurRad="50800" dist="38100" dir="5400000" rotWithShape="0">
              <a:srgbClr val="000000">
                <a:alpha val="20000"/>
              </a:srgbClr>
            </a:outerShdw>
          </a:effectLst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rgbClr val="202020"/>
          </a:solidFill>
          <a:effectLst>
            <a:outerShdw blurRad="50800" dist="38100" dir="5400000" rotWithShape="0">
              <a:srgbClr val="000000">
                <a:alpha val="20000"/>
              </a:srgbClr>
            </a:outerShdw>
          </a:effectLst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rgbClr val="202020"/>
          </a:solidFill>
          <a:effectLst>
            <a:outerShdw blurRad="50800" dist="38100" dir="5400000" rotWithShape="0">
              <a:srgbClr val="000000">
                <a:alpha val="20000"/>
              </a:srgbClr>
            </a:outerShdw>
          </a:effectLst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rgbClr val="202020"/>
          </a:solidFill>
          <a:effectLst>
            <a:outerShdw blurRad="50800" dist="38100" dir="5400000" rotWithShape="0">
              <a:srgbClr val="000000">
                <a:alpha val="20000"/>
              </a:srgbClr>
            </a:outerShdw>
          </a:effectLst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rgbClr val="202020"/>
          </a:solidFill>
          <a:effectLst>
            <a:outerShdw blurRad="50800" dist="38100" dir="5400000" rotWithShape="0">
              <a:srgbClr val="000000">
                <a:alpha val="20000"/>
              </a:srgbClr>
            </a:outerShdw>
          </a:effectLst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rgbClr val="202020"/>
          </a:solidFill>
          <a:effectLst>
            <a:outerShdw blurRad="50800" dist="38100" dir="5400000" rotWithShape="0">
              <a:srgbClr val="000000">
                <a:alpha val="20000"/>
              </a:srgbClr>
            </a:outerShdw>
          </a:effectLst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rgbClr val="202020"/>
          </a:solidFill>
          <a:effectLst>
            <a:outerShdw blurRad="50800" dist="38100" dir="5400000" rotWithShape="0">
              <a:srgbClr val="000000">
                <a:alpha val="20000"/>
              </a:srgbClr>
            </a:outerShdw>
          </a:effectLst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rgbClr val="202020"/>
          </a:solidFill>
          <a:effectLst>
            <a:outerShdw blurRad="50800" dist="38100" dir="5400000" rotWithShape="0">
              <a:srgbClr val="000000">
                <a:alpha val="20000"/>
              </a:srgbClr>
            </a:outerShdw>
          </a:effectLst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262626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638175" marR="0" indent="-29083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262626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099185" marR="0" indent="-32004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 panose="020B0604020202020204"/>
        <a:buChar char="‒"/>
        <a:defRPr sz="2800" b="0" i="0" u="none" strike="noStrike" cap="none" spc="0" baseline="0">
          <a:ln>
            <a:noFill/>
          </a:ln>
          <a:solidFill>
            <a:srgbClr val="262626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638935" marR="0" indent="-355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 panose="020B0604020202020204"/>
        <a:buChar char="˃"/>
        <a:defRPr sz="2800" b="0" i="0" u="none" strike="noStrike" cap="none" spc="0" baseline="0">
          <a:ln>
            <a:noFill/>
          </a:ln>
          <a:solidFill>
            <a:srgbClr val="262626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070735" marR="0" indent="-355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 panose="020B0604020202020204"/>
        <a:buChar char="˃"/>
        <a:defRPr sz="2800" b="0" i="0" u="none" strike="noStrike" cap="none" spc="0" baseline="0">
          <a:ln>
            <a:noFill/>
          </a:ln>
          <a:solidFill>
            <a:srgbClr val="262626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641600" marR="0" indent="-355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262626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3098800" marR="0" indent="-355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262626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3556000" marR="0" indent="-355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262626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4013200" marR="0" indent="-355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262626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jpeg"/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22225"/>
            <a:ext cx="12244706" cy="68884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15" descr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915" y="699769"/>
            <a:ext cx="752476" cy="6483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矩形 17"/>
          <p:cNvSpPr txBox="1"/>
          <p:nvPr/>
        </p:nvSpPr>
        <p:spPr>
          <a:xfrm>
            <a:off x="1659061" y="571295"/>
            <a:ext cx="28727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1087755">
              <a:lnSpc>
                <a:spcPct val="150000"/>
              </a:lnSpc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创意纸电路</a:t>
            </a:r>
            <a:r>
              <a:rPr spc="100"/>
              <a:t>——</a:t>
            </a:r>
            <a:r>
              <a:t>电子画套件</a:t>
            </a:r>
          </a:p>
        </p:txBody>
      </p:sp>
      <p:sp>
        <p:nvSpPr>
          <p:cNvPr id="121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sp>
        <p:nvSpPr>
          <p:cNvPr id="122" name="TextBox 1"/>
          <p:cNvSpPr txBox="1"/>
          <p:nvPr/>
        </p:nvSpPr>
        <p:spPr>
          <a:xfrm>
            <a:off x="7476490" y="5203190"/>
            <a:ext cx="3049906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A01点</a:t>
            </a:r>
            <a:r>
              <a:rPr spc="77"/>
              <a:t>亮</a:t>
            </a:r>
            <a:r>
              <a:t>一盏灯 </a:t>
            </a:r>
          </a:p>
        </p:txBody>
      </p:sp>
      <p:grpSp>
        <p:nvGrpSpPr>
          <p:cNvPr id="145" name="组合 10"/>
          <p:cNvGrpSpPr/>
          <p:nvPr/>
        </p:nvGrpSpPr>
        <p:grpSpPr>
          <a:xfrm>
            <a:off x="5001259" y="5304154"/>
            <a:ext cx="5721351" cy="637541"/>
            <a:chOff x="0" y="0"/>
            <a:chExt cx="5721350" cy="637540"/>
          </a:xfrm>
        </p:grpSpPr>
        <p:sp>
          <p:nvSpPr>
            <p:cNvPr id="123" name="椭圆 20"/>
            <p:cNvSpPr/>
            <p:nvPr/>
          </p:nvSpPr>
          <p:spPr>
            <a:xfrm>
              <a:off x="22224" y="22224"/>
              <a:ext cx="70487" cy="70488"/>
            </a:xfrm>
            <a:prstGeom prst="ellipse">
              <a:avLst/>
            </a:prstGeom>
            <a:solidFill>
              <a:srgbClr val="228DC7"/>
            </a:solidFill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椭圆 21"/>
            <p:cNvSpPr/>
            <p:nvPr/>
          </p:nvSpPr>
          <p:spPr>
            <a:xfrm>
              <a:off x="-1" y="-1"/>
              <a:ext cx="115571" cy="115572"/>
            </a:xfrm>
            <a:prstGeom prst="ellipse">
              <a:avLst/>
            </a:prstGeom>
            <a:noFill/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28" name="组合 22"/>
            <p:cNvGrpSpPr/>
            <p:nvPr/>
          </p:nvGrpSpPr>
          <p:grpSpPr>
            <a:xfrm>
              <a:off x="64134" y="59689"/>
              <a:ext cx="1743711" cy="238762"/>
              <a:chOff x="0" y="0"/>
              <a:chExt cx="1743710" cy="238760"/>
            </a:xfrm>
          </p:grpSpPr>
          <p:sp>
            <p:nvSpPr>
              <p:cNvPr id="125" name="直接连接符 23"/>
              <p:cNvSpPr/>
              <p:nvPr/>
            </p:nvSpPr>
            <p:spPr>
              <a:xfrm>
                <a:off x="0" y="3175"/>
                <a:ext cx="715646" cy="1"/>
              </a:xfrm>
              <a:prstGeom prst="line">
                <a:avLst/>
              </a:prstGeom>
              <a:noFill/>
              <a:ln w="1905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126" name="直接连接符 24"/>
              <p:cNvSpPr/>
              <p:nvPr/>
            </p:nvSpPr>
            <p:spPr>
              <a:xfrm>
                <a:off x="713105" y="-1"/>
                <a:ext cx="239396" cy="238762"/>
              </a:xfrm>
              <a:prstGeom prst="line">
                <a:avLst/>
              </a:prstGeom>
              <a:noFill/>
              <a:ln w="1905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127" name="直接连接符 25"/>
              <p:cNvSpPr/>
              <p:nvPr/>
            </p:nvSpPr>
            <p:spPr>
              <a:xfrm>
                <a:off x="946150" y="238760"/>
                <a:ext cx="797561" cy="1"/>
              </a:xfrm>
              <a:prstGeom prst="line">
                <a:avLst/>
              </a:prstGeom>
              <a:noFill/>
              <a:ln w="1905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  <p:sp>
          <p:nvSpPr>
            <p:cNvPr id="129" name="椭圆 26"/>
            <p:cNvSpPr/>
            <p:nvPr/>
          </p:nvSpPr>
          <p:spPr>
            <a:xfrm>
              <a:off x="1783714" y="270510"/>
              <a:ext cx="53341" cy="53341"/>
            </a:xfrm>
            <a:prstGeom prst="ellipse">
              <a:avLst/>
            </a:prstGeom>
            <a:solidFill>
              <a:srgbClr val="228DC7"/>
            </a:solidFill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椭圆 27"/>
            <p:cNvSpPr/>
            <p:nvPr/>
          </p:nvSpPr>
          <p:spPr>
            <a:xfrm>
              <a:off x="1919604" y="177799"/>
              <a:ext cx="53341" cy="53342"/>
            </a:xfrm>
            <a:prstGeom prst="ellipse">
              <a:avLst/>
            </a:prstGeom>
            <a:solidFill>
              <a:srgbClr val="228DC7"/>
            </a:solidFill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直接连接符 28"/>
            <p:cNvSpPr/>
            <p:nvPr/>
          </p:nvSpPr>
          <p:spPr>
            <a:xfrm>
              <a:off x="1956434" y="201929"/>
              <a:ext cx="210821" cy="383542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2" name="直接连接符 29"/>
            <p:cNvSpPr/>
            <p:nvPr/>
          </p:nvSpPr>
          <p:spPr>
            <a:xfrm flipV="1">
              <a:off x="2156460" y="578485"/>
              <a:ext cx="3456306" cy="2541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grpSp>
          <p:nvGrpSpPr>
            <p:cNvPr id="135" name="组合 30"/>
            <p:cNvGrpSpPr/>
            <p:nvPr/>
          </p:nvGrpSpPr>
          <p:grpSpPr>
            <a:xfrm>
              <a:off x="5605780" y="521970"/>
              <a:ext cx="115571" cy="115571"/>
              <a:chOff x="0" y="0"/>
              <a:chExt cx="115570" cy="115570"/>
            </a:xfrm>
          </p:grpSpPr>
          <p:sp>
            <p:nvSpPr>
              <p:cNvPr id="133" name="椭圆 31"/>
              <p:cNvSpPr/>
              <p:nvPr/>
            </p:nvSpPr>
            <p:spPr>
              <a:xfrm>
                <a:off x="22225" y="22225"/>
                <a:ext cx="70487" cy="70487"/>
              </a:xfrm>
              <a:prstGeom prst="ellipse">
                <a:avLst/>
              </a:prstGeom>
              <a:solidFill>
                <a:srgbClr val="228DC7"/>
              </a:solidFill>
              <a:ln w="1270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4" name="椭圆 32"/>
              <p:cNvSpPr/>
              <p:nvPr/>
            </p:nvSpPr>
            <p:spPr>
              <a:xfrm>
                <a:off x="-1" y="-1"/>
                <a:ext cx="115572" cy="115572"/>
              </a:xfrm>
              <a:prstGeom prst="ellipse">
                <a:avLst/>
              </a:prstGeom>
              <a:noFill/>
              <a:ln w="1270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44" name="组合 33"/>
            <p:cNvGrpSpPr/>
            <p:nvPr/>
          </p:nvGrpSpPr>
          <p:grpSpPr>
            <a:xfrm>
              <a:off x="1002029" y="34924"/>
              <a:ext cx="762001" cy="196217"/>
              <a:chOff x="0" y="0"/>
              <a:chExt cx="762000" cy="196215"/>
            </a:xfrm>
          </p:grpSpPr>
          <p:sp>
            <p:nvSpPr>
              <p:cNvPr id="136" name="椭圆 34"/>
              <p:cNvSpPr/>
              <p:nvPr/>
            </p:nvSpPr>
            <p:spPr>
              <a:xfrm rot="10800000" flipH="1">
                <a:off x="708660" y="142875"/>
                <a:ext cx="53341" cy="53341"/>
              </a:xfrm>
              <a:prstGeom prst="ellipse">
                <a:avLst/>
              </a:prstGeom>
              <a:solidFill>
                <a:srgbClr val="228DC7"/>
              </a:solidFill>
              <a:ln w="1270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7" name="直接连接符 35"/>
              <p:cNvSpPr/>
              <p:nvPr/>
            </p:nvSpPr>
            <p:spPr>
              <a:xfrm flipH="1" flipV="1">
                <a:off x="600710" y="26670"/>
                <a:ext cx="128906" cy="140336"/>
              </a:xfrm>
              <a:prstGeom prst="line">
                <a:avLst/>
              </a:prstGeom>
              <a:noFill/>
              <a:ln w="1905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138" name="直接连接符 36"/>
              <p:cNvSpPr/>
              <p:nvPr/>
            </p:nvSpPr>
            <p:spPr>
              <a:xfrm flipH="1" flipV="1">
                <a:off x="190499" y="27940"/>
                <a:ext cx="410847" cy="1"/>
              </a:xfrm>
              <a:prstGeom prst="line">
                <a:avLst/>
              </a:prstGeom>
              <a:noFill/>
              <a:ln w="1905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139" name="椭圆 37"/>
              <p:cNvSpPr/>
              <p:nvPr/>
            </p:nvSpPr>
            <p:spPr>
              <a:xfrm rot="10800000" flipH="1">
                <a:off x="190499" y="3810"/>
                <a:ext cx="53342" cy="53341"/>
              </a:xfrm>
              <a:prstGeom prst="ellipse">
                <a:avLst/>
              </a:prstGeom>
              <a:solidFill>
                <a:srgbClr val="228DC7"/>
              </a:solidFill>
              <a:ln w="1270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0" name="椭圆 38"/>
              <p:cNvSpPr/>
              <p:nvPr/>
            </p:nvSpPr>
            <p:spPr>
              <a:xfrm flipH="1">
                <a:off x="0" y="0"/>
                <a:ext cx="53341" cy="53341"/>
              </a:xfrm>
              <a:prstGeom prst="ellipse">
                <a:avLst/>
              </a:prstGeom>
              <a:solidFill>
                <a:srgbClr val="228DC7"/>
              </a:solidFill>
              <a:ln w="1270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" name="直接连接符 39"/>
              <p:cNvSpPr/>
              <p:nvPr/>
            </p:nvSpPr>
            <p:spPr>
              <a:xfrm>
                <a:off x="32384" y="29210"/>
                <a:ext cx="128906" cy="140336"/>
              </a:xfrm>
              <a:prstGeom prst="line">
                <a:avLst/>
              </a:prstGeom>
              <a:noFill/>
              <a:ln w="1905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142" name="直接连接符 40"/>
              <p:cNvSpPr/>
              <p:nvPr/>
            </p:nvSpPr>
            <p:spPr>
              <a:xfrm>
                <a:off x="150494" y="169545"/>
                <a:ext cx="410847" cy="1"/>
              </a:xfrm>
              <a:prstGeom prst="line">
                <a:avLst/>
              </a:prstGeom>
              <a:noFill/>
              <a:ln w="1905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143" name="椭圆 41"/>
              <p:cNvSpPr/>
              <p:nvPr/>
            </p:nvSpPr>
            <p:spPr>
              <a:xfrm flipH="1">
                <a:off x="518160" y="139065"/>
                <a:ext cx="53341" cy="53341"/>
              </a:xfrm>
              <a:prstGeom prst="ellipse">
                <a:avLst/>
              </a:prstGeom>
              <a:solidFill>
                <a:srgbClr val="228DC7"/>
              </a:solidFill>
              <a:ln w="12700" cap="flat">
                <a:solidFill>
                  <a:srgbClr val="228D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pic>
        <p:nvPicPr>
          <p:cNvPr id="146" name="图片 42" descr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855" y="1759585"/>
            <a:ext cx="3133091" cy="31394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52" name="组合 45"/>
          <p:cNvGrpSpPr/>
          <p:nvPr/>
        </p:nvGrpSpPr>
        <p:grpSpPr>
          <a:xfrm>
            <a:off x="991869" y="1326514"/>
            <a:ext cx="4552317" cy="4615090"/>
            <a:chOff x="0" y="0"/>
            <a:chExt cx="4552315" cy="4615088"/>
          </a:xfrm>
        </p:grpSpPr>
        <p:grpSp>
          <p:nvGrpSpPr>
            <p:cNvPr id="150" name="组合 51"/>
            <p:cNvGrpSpPr/>
            <p:nvPr/>
          </p:nvGrpSpPr>
          <p:grpSpPr>
            <a:xfrm>
              <a:off x="0" y="0"/>
              <a:ext cx="4552316" cy="4615089"/>
              <a:chOff x="0" y="0"/>
              <a:chExt cx="4552315" cy="4615088"/>
            </a:xfrm>
          </p:grpSpPr>
          <p:pic>
            <p:nvPicPr>
              <p:cNvPr id="147" name="图片 52" descr="图片 5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14964"/>
                <a:ext cx="4552316" cy="450012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48" name="矩形 53"/>
              <p:cNvSpPr/>
              <p:nvPr/>
            </p:nvSpPr>
            <p:spPr>
              <a:xfrm>
                <a:off x="1198242" y="324258"/>
                <a:ext cx="209875" cy="221086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" name="矩形 54"/>
              <p:cNvSpPr/>
              <p:nvPr/>
            </p:nvSpPr>
            <p:spPr>
              <a:xfrm>
                <a:off x="2520731" y="0"/>
                <a:ext cx="209875" cy="221085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51" name="矩形 55"/>
            <p:cNvSpPr/>
            <p:nvPr/>
          </p:nvSpPr>
          <p:spPr>
            <a:xfrm>
              <a:off x="4162228" y="3021503"/>
              <a:ext cx="155587" cy="3000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" name="直角三角形 1"/>
          <p:cNvSpPr/>
          <p:nvPr/>
        </p:nvSpPr>
        <p:spPr>
          <a:xfrm rot="18900000">
            <a:off x="8927362" y="4878165"/>
            <a:ext cx="182691" cy="18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9" name="组合 9"/>
          <p:cNvGrpSpPr/>
          <p:nvPr/>
        </p:nvGrpSpPr>
        <p:grpSpPr>
          <a:xfrm>
            <a:off x="970915" y="902335"/>
            <a:ext cx="3800476" cy="267972"/>
            <a:chOff x="0" y="0"/>
            <a:chExt cx="3800475" cy="267970"/>
          </a:xfrm>
        </p:grpSpPr>
        <p:sp>
          <p:nvSpPr>
            <p:cNvPr id="154" name="椭圆 2"/>
            <p:cNvSpPr/>
            <p:nvPr/>
          </p:nvSpPr>
          <p:spPr>
            <a:xfrm flipH="1">
              <a:off x="3676650" y="143509"/>
              <a:ext cx="93981" cy="93981"/>
            </a:xfrm>
            <a:prstGeom prst="ellipse">
              <a:avLst/>
            </a:prstGeom>
            <a:solidFill>
              <a:srgbClr val="228DC7"/>
            </a:solidFill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椭圆 4"/>
            <p:cNvSpPr/>
            <p:nvPr/>
          </p:nvSpPr>
          <p:spPr>
            <a:xfrm flipH="1">
              <a:off x="3646169" y="113664"/>
              <a:ext cx="154307" cy="154307"/>
            </a:xfrm>
            <a:prstGeom prst="ellipse">
              <a:avLst/>
            </a:prstGeom>
            <a:noFill/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" name="直接连接符 5"/>
            <p:cNvSpPr/>
            <p:nvPr/>
          </p:nvSpPr>
          <p:spPr>
            <a:xfrm>
              <a:off x="0" y="0"/>
              <a:ext cx="360046" cy="0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57" name="直接连接符 6"/>
            <p:cNvSpPr/>
            <p:nvPr/>
          </p:nvSpPr>
          <p:spPr>
            <a:xfrm>
              <a:off x="360045" y="0"/>
              <a:ext cx="204471" cy="201930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58" name="直接连接符 7"/>
            <p:cNvSpPr/>
            <p:nvPr/>
          </p:nvSpPr>
          <p:spPr>
            <a:xfrm>
              <a:off x="550544" y="194309"/>
              <a:ext cx="3126106" cy="1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160" name="矩形 8"/>
          <p:cNvSpPr/>
          <p:nvPr/>
        </p:nvSpPr>
        <p:spPr>
          <a:xfrm>
            <a:off x="7387590" y="1694179"/>
            <a:ext cx="3281681" cy="3265806"/>
          </a:xfrm>
          <a:prstGeom prst="rect">
            <a:avLst/>
          </a:prstGeom>
          <a:ln w="31750">
            <a:solidFill>
              <a:srgbClr val="B6D2EE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3055" y="-219710"/>
            <a:ext cx="12911456" cy="72618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3" name="Rectangle 20"/>
          <p:cNvSpPr txBox="1"/>
          <p:nvPr/>
        </p:nvSpPr>
        <p:spPr>
          <a:xfrm>
            <a:off x="9177019" y="3428999"/>
            <a:ext cx="2545081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800"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03制作环节</a:t>
            </a:r>
          </a:p>
        </p:txBody>
      </p:sp>
      <p:sp>
        <p:nvSpPr>
          <p:cNvPr id="284" name="椭圆 16"/>
          <p:cNvSpPr/>
          <p:nvPr/>
        </p:nvSpPr>
        <p:spPr>
          <a:xfrm>
            <a:off x="8045450" y="3220085"/>
            <a:ext cx="838200" cy="8382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85" name="图片 20" descr="图片 20"/>
          <p:cNvPicPr>
            <a:picLocks noChangeAspect="1"/>
          </p:cNvPicPr>
          <p:nvPr/>
        </p:nvPicPr>
        <p:blipFill>
          <a:blip r:embed="rId2"/>
          <a:srcRect l="36640" t="57911" r="57975" b="37651"/>
          <a:stretch>
            <a:fillRect/>
          </a:stretch>
        </p:blipFill>
        <p:spPr>
          <a:xfrm>
            <a:off x="8199755" y="3335654"/>
            <a:ext cx="530226" cy="6178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6" name="图片 1" descr="图片 1"/>
          <p:cNvPicPr>
            <a:picLocks noChangeAspect="1"/>
          </p:cNvPicPr>
          <p:nvPr/>
        </p:nvPicPr>
        <p:blipFill>
          <a:blip r:embed="rId3"/>
          <a:srcRect l="7955" t="27957" r="63826" b="35803"/>
          <a:stretch>
            <a:fillRect/>
          </a:stretch>
        </p:blipFill>
        <p:spPr>
          <a:xfrm>
            <a:off x="1668779" y="1247774"/>
            <a:ext cx="5074286" cy="432625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dist="50800" dir="5400000" rotWithShape="0">
              <a:srgbClr val="000000">
                <a:alpha val="43000"/>
              </a:srgbClr>
            </a:outerShdw>
          </a:effectLst>
        </p:spPr>
      </p:pic>
      <p:sp>
        <p:nvSpPr>
          <p:cNvPr id="287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0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291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2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制作环节</a:t>
            </a:r>
          </a:p>
        </p:txBody>
      </p:sp>
      <p:sp>
        <p:nvSpPr>
          <p:cNvPr id="293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94" name="图片 20" descr="图片 20"/>
          <p:cNvPicPr>
            <a:picLocks noChangeAspect="1"/>
          </p:cNvPicPr>
          <p:nvPr/>
        </p:nvPicPr>
        <p:blipFill>
          <a:blip r:embed="rId2"/>
          <a:srcRect l="36640" t="57911" r="57975" b="37651"/>
          <a:stretch>
            <a:fillRect/>
          </a:stretch>
        </p:blipFill>
        <p:spPr>
          <a:xfrm>
            <a:off x="1440180" y="981074"/>
            <a:ext cx="358141" cy="417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5" name="文本框 6"/>
          <p:cNvSpPr txBox="1"/>
          <p:nvPr/>
        </p:nvSpPr>
        <p:spPr>
          <a:xfrm>
            <a:off x="1993264" y="1889760"/>
            <a:ext cx="7660642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基本操作步骤：</a:t>
            </a:r>
          </a:p>
        </p:txBody>
      </p:sp>
      <p:sp>
        <p:nvSpPr>
          <p:cNvPr id="296" name="文本框 1"/>
          <p:cNvSpPr txBox="1"/>
          <p:nvPr/>
        </p:nvSpPr>
        <p:spPr>
          <a:xfrm>
            <a:off x="2004059" y="2490470"/>
            <a:ext cx="7660642" cy="3393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1、准备材料：电子元件、导电胶带、课程卡片、场景模板、彩笔、剪刀、双面胶</a:t>
            </a:r>
          </a:p>
          <a:p>
            <a:pPr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2、粘贴导电胶：沿着课程卡片上的电路模板，依次粘贴，在电子元件处断开。</a:t>
            </a:r>
          </a:p>
          <a:p>
            <a:pPr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3、粘贴电路元件：将元件固定在电路模板对应位置，使元件反面的金色圆形触点与已粘贴导电胶的正面接触（可在底部粘贴少量双面胶进行固定）。注意供电模块的开关应暂时拨至OFF位置。</a:t>
            </a:r>
          </a:p>
          <a:p>
            <a:pPr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4、连接导线：取少量导电胶，将电路模板上已粘贴的导电胶正面与纸电路元件的金色触点相连。</a:t>
            </a:r>
          </a:p>
          <a:p>
            <a:pPr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5、检查调试：将供电模块的开关拨至ON位置，观察电路现象。若没有明显现象，检查电路的连接是否正确，并根据实际情况调整。</a:t>
            </a:r>
          </a:p>
          <a:p>
            <a:pPr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6、场景绘制：使用彩笔等完善场景模板，并沿虚线将场景层裁剪下来。</a:t>
            </a:r>
          </a:p>
          <a:p>
            <a:pPr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7、制作完毕：利用双面胶带将场景层附于课程卡片上方。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9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300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1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制作环节</a:t>
            </a:r>
          </a:p>
        </p:txBody>
      </p:sp>
      <p:sp>
        <p:nvSpPr>
          <p:cNvPr id="302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03" name="图片 20" descr="图片 20"/>
          <p:cNvPicPr>
            <a:picLocks noChangeAspect="1"/>
          </p:cNvPicPr>
          <p:nvPr/>
        </p:nvPicPr>
        <p:blipFill>
          <a:blip r:embed="rId2"/>
          <a:srcRect l="36640" t="57911" r="57975" b="37651"/>
          <a:stretch>
            <a:fillRect/>
          </a:stretch>
        </p:blipFill>
        <p:spPr>
          <a:xfrm>
            <a:off x="1440180" y="981074"/>
            <a:ext cx="358141" cy="417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4" name="文本框 99"/>
          <p:cNvSpPr txBox="1"/>
          <p:nvPr/>
        </p:nvSpPr>
        <p:spPr>
          <a:xfrm>
            <a:off x="1684020" y="2142489"/>
            <a:ext cx="2323466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</a:t>
            </a:r>
            <a:r>
              <a:rPr b="1"/>
              <a:t>1、做一做</a:t>
            </a:r>
            <a:endParaRPr b="1"/>
          </a:p>
        </p:txBody>
      </p:sp>
      <p:sp>
        <p:nvSpPr>
          <p:cNvPr id="305" name="文本框 2"/>
          <p:cNvSpPr txBox="1"/>
          <p:nvPr/>
        </p:nvSpPr>
        <p:spPr>
          <a:xfrm>
            <a:off x="1992629" y="4414520"/>
            <a:ext cx="4939666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观察结果：将电源开关拨至ON，LED灯 </a:t>
            </a:r>
            <a:r>
              <a:rPr u="sng"/>
              <a:t>                     </a:t>
            </a:r>
            <a:r>
              <a:t> 。 </a:t>
            </a:r>
          </a:p>
        </p:txBody>
      </p:sp>
      <p:sp>
        <p:nvSpPr>
          <p:cNvPr id="306" name="文本框 4"/>
          <p:cNvSpPr txBox="1"/>
          <p:nvPr/>
        </p:nvSpPr>
        <p:spPr>
          <a:xfrm>
            <a:off x="1618614" y="2695575"/>
            <a:ext cx="4718051" cy="1107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（1）如何点亮一盏灯？</a:t>
            </a:r>
          </a:p>
          <a:p>
            <a:pPr indent="228600">
              <a:lnSpc>
                <a:spcPct val="15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 粘贴一个让灯亮起来的基本电路。开始粘贴电路之前，先将拨动开关拨至OFF端。</a:t>
            </a:r>
          </a:p>
        </p:txBody>
      </p:sp>
      <p:pic>
        <p:nvPicPr>
          <p:cNvPr id="307" name="图片 6" descr="图片 6"/>
          <p:cNvPicPr>
            <a:picLocks noChangeAspect="1"/>
          </p:cNvPicPr>
          <p:nvPr/>
        </p:nvPicPr>
        <p:blipFill>
          <a:blip r:embed="rId3"/>
          <a:srcRect l="18835" t="3813" r="12473" b="1656"/>
          <a:stretch>
            <a:fillRect/>
          </a:stretch>
        </p:blipFill>
        <p:spPr>
          <a:xfrm>
            <a:off x="7903209" y="2033904"/>
            <a:ext cx="2129156" cy="313880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1" animBg="1" advAuto="0"/>
      <p:bldP spid="305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0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311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2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制作环节</a:t>
            </a:r>
          </a:p>
        </p:txBody>
      </p:sp>
      <p:sp>
        <p:nvSpPr>
          <p:cNvPr id="313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14" name="图片 20" descr="图片 20"/>
          <p:cNvPicPr>
            <a:picLocks noChangeAspect="1"/>
          </p:cNvPicPr>
          <p:nvPr/>
        </p:nvPicPr>
        <p:blipFill>
          <a:blip r:embed="rId2"/>
          <a:srcRect l="36640" t="57911" r="57975" b="37651"/>
          <a:stretch>
            <a:fillRect/>
          </a:stretch>
        </p:blipFill>
        <p:spPr>
          <a:xfrm>
            <a:off x="1440180" y="981074"/>
            <a:ext cx="358141" cy="417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5" name="文本框 1"/>
          <p:cNvSpPr txBox="1"/>
          <p:nvPr/>
        </p:nvSpPr>
        <p:spPr>
          <a:xfrm>
            <a:off x="1885949" y="1635760"/>
            <a:ext cx="2204087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“点亮一盏灯”操作视频：</a:t>
            </a:r>
          </a:p>
        </p:txBody>
      </p:sp>
      <p:pic>
        <p:nvPicPr>
          <p:cNvPr id="316" name="1点亮一盏灯制作视频的副本.mp4" descr="1点亮一盏灯制作视频的副本.mp4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0100" y="2070100"/>
            <a:ext cx="6921500" cy="38933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08766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numSld="1" showWhenStopped="1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9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320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1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制作环节</a:t>
            </a:r>
          </a:p>
        </p:txBody>
      </p:sp>
      <p:sp>
        <p:nvSpPr>
          <p:cNvPr id="322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23" name="图片 20" descr="图片 20"/>
          <p:cNvPicPr>
            <a:picLocks noChangeAspect="1"/>
          </p:cNvPicPr>
          <p:nvPr/>
        </p:nvPicPr>
        <p:blipFill>
          <a:blip r:embed="rId2"/>
          <a:srcRect l="36640" t="57911" r="57975" b="37651"/>
          <a:stretch>
            <a:fillRect/>
          </a:stretch>
        </p:blipFill>
        <p:spPr>
          <a:xfrm>
            <a:off x="1440180" y="981074"/>
            <a:ext cx="358141" cy="417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4" name="文本框 2"/>
          <p:cNvSpPr txBox="1"/>
          <p:nvPr/>
        </p:nvSpPr>
        <p:spPr>
          <a:xfrm>
            <a:off x="2096135" y="3601720"/>
            <a:ext cx="6362701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想一想：为什么将LED灯换一个方向粘贴，LED灯就会出现不一样的情况？                                                         </a:t>
            </a:r>
          </a:p>
        </p:txBody>
      </p:sp>
      <p:sp>
        <p:nvSpPr>
          <p:cNvPr id="325" name="文本框 4"/>
          <p:cNvSpPr txBox="1"/>
          <p:nvPr/>
        </p:nvSpPr>
        <p:spPr>
          <a:xfrm>
            <a:off x="2004060" y="2520314"/>
            <a:ext cx="6546851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将开关拨至OFF端，将LED灯调换方向（即正极接电源负极，负极接电源正极）粘贴。再将开关拨至ON，发现LED灯</a:t>
            </a:r>
            <a:r>
              <a:rPr u="sng"/>
              <a:t>           </a:t>
            </a:r>
            <a:r>
              <a:t>。</a:t>
            </a:r>
          </a:p>
        </p:txBody>
      </p:sp>
      <p:pic>
        <p:nvPicPr>
          <p:cNvPr id="326" name="图片 29" descr="图片 29"/>
          <p:cNvPicPr>
            <a:picLocks noChangeAspect="1"/>
          </p:cNvPicPr>
          <p:nvPr/>
        </p:nvPicPr>
        <p:blipFill>
          <a:blip r:embed="rId3"/>
          <a:srcRect l="29962" t="6329" r="28968" b="12659"/>
          <a:stretch>
            <a:fillRect/>
          </a:stretch>
        </p:blipFill>
        <p:spPr>
          <a:xfrm>
            <a:off x="8672830" y="1994535"/>
            <a:ext cx="2508886" cy="2938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7" name="文本框 15"/>
          <p:cNvSpPr txBox="1"/>
          <p:nvPr/>
        </p:nvSpPr>
        <p:spPr>
          <a:xfrm>
            <a:off x="2004059" y="1994535"/>
            <a:ext cx="1811022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2、试一试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  <p:bldP spid="324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0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331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2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制作环节</a:t>
            </a:r>
          </a:p>
        </p:txBody>
      </p:sp>
      <p:sp>
        <p:nvSpPr>
          <p:cNvPr id="333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34" name="图片 20" descr="图片 20"/>
          <p:cNvPicPr>
            <a:picLocks noChangeAspect="1"/>
          </p:cNvPicPr>
          <p:nvPr/>
        </p:nvPicPr>
        <p:blipFill>
          <a:blip r:embed="rId2"/>
          <a:srcRect l="36640" t="57911" r="57975" b="37651"/>
          <a:stretch>
            <a:fillRect/>
          </a:stretch>
        </p:blipFill>
        <p:spPr>
          <a:xfrm>
            <a:off x="1440180" y="981074"/>
            <a:ext cx="358141" cy="417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5" name="文本框 7"/>
          <p:cNvSpPr txBox="1"/>
          <p:nvPr/>
        </p:nvSpPr>
        <p:spPr>
          <a:xfrm>
            <a:off x="2068829" y="2316479"/>
            <a:ext cx="4168141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  灯在生活中的应用很普遍，你能在提供的模板上进行创意填充，完善灯的应用场景吗？   </a:t>
            </a:r>
          </a:p>
        </p:txBody>
      </p:sp>
      <p:pic>
        <p:nvPicPr>
          <p:cNvPr id="336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19" y="1758950"/>
            <a:ext cx="3910966" cy="39179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7" name="文本框 5"/>
          <p:cNvSpPr txBox="1"/>
          <p:nvPr/>
        </p:nvSpPr>
        <p:spPr>
          <a:xfrm>
            <a:off x="1993264" y="1758950"/>
            <a:ext cx="1811021" cy="4089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3、画一画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3055" y="-219710"/>
            <a:ext cx="12911456" cy="72618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0" name="Rectangle 20"/>
          <p:cNvSpPr txBox="1"/>
          <p:nvPr/>
        </p:nvSpPr>
        <p:spPr>
          <a:xfrm>
            <a:off x="9151619" y="3428999"/>
            <a:ext cx="2545081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800"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04拓展思考</a:t>
            </a:r>
          </a:p>
        </p:txBody>
      </p:sp>
      <p:sp>
        <p:nvSpPr>
          <p:cNvPr id="341" name="椭圆 19"/>
          <p:cNvSpPr/>
          <p:nvPr/>
        </p:nvSpPr>
        <p:spPr>
          <a:xfrm>
            <a:off x="8020684" y="3180714"/>
            <a:ext cx="838201" cy="8382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42" name="图片 1" descr="图片 1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8099424" y="3379470"/>
            <a:ext cx="680086" cy="5289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3" name="图片 2" descr="图片 2"/>
          <p:cNvPicPr>
            <a:picLocks noChangeAspect="1"/>
          </p:cNvPicPr>
          <p:nvPr/>
        </p:nvPicPr>
        <p:blipFill>
          <a:blip r:embed="rId3"/>
          <a:srcRect l="7955" t="27957" r="63826" b="35803"/>
          <a:stretch>
            <a:fillRect/>
          </a:stretch>
        </p:blipFill>
        <p:spPr>
          <a:xfrm>
            <a:off x="1668779" y="1247774"/>
            <a:ext cx="5074286" cy="432625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dist="50800" dir="5400000" rotWithShape="0">
              <a:srgbClr val="000000">
                <a:alpha val="43000"/>
              </a:srgbClr>
            </a:outerShdw>
          </a:effectLst>
        </p:spPr>
      </p:pic>
      <p:sp>
        <p:nvSpPr>
          <p:cNvPr id="344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7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348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9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350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文本框 2"/>
          <p:cNvSpPr txBox="1"/>
          <p:nvPr/>
        </p:nvSpPr>
        <p:spPr>
          <a:xfrm>
            <a:off x="1993264" y="4855209"/>
            <a:ext cx="5331462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我认为：</a:t>
            </a:r>
            <a:r>
              <a:rPr u="sng"/>
              <a:t>                </a:t>
            </a:r>
            <a:r>
              <a:t>                                         </a:t>
            </a:r>
          </a:p>
        </p:txBody>
      </p:sp>
      <p:sp>
        <p:nvSpPr>
          <p:cNvPr id="352" name="文本框 4"/>
          <p:cNvSpPr txBox="1"/>
          <p:nvPr/>
        </p:nvSpPr>
        <p:spPr>
          <a:xfrm>
            <a:off x="1690369" y="2287904"/>
            <a:ext cx="6395087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在点亮一盏灯过程中，你遇到了哪些问题，是怎么解决的？</a:t>
            </a:r>
          </a:p>
        </p:txBody>
      </p:sp>
      <p:graphicFrame>
        <p:nvGraphicFramePr>
          <p:cNvPr id="353" name="表格 -1"/>
          <p:cNvGraphicFramePr/>
          <p:nvPr/>
        </p:nvGraphicFramePr>
        <p:xfrm>
          <a:off x="2068829" y="2851150"/>
          <a:ext cx="5644517" cy="13411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2754"/>
                <a:gridCol w="2047875"/>
                <a:gridCol w="1873885"/>
              </a:tblGrid>
              <a:tr h="335280">
                <a:tc>
                  <a:txBody>
                    <a:bodyPr/>
                    <a:lstStyle/>
                    <a:p>
                      <a:pPr algn="ctr">
                        <a:def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 问题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解决方法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是否有效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灯不亮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 </a:t>
                      </a:r>
                      <a:endParaRPr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 </a:t>
                      </a:r>
                      <a:endParaRPr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def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LED灯闪烁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 </a:t>
                      </a:r>
                      <a:endParaRPr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 </a:t>
                      </a:r>
                      <a:endParaRPr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 </a:t>
                      </a:r>
                      <a:endParaRPr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 </a:t>
                      </a:r>
                      <a:endParaRPr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</a:p>
                  </a:txBody>
                  <a:tcPr marL="0" marR="0" marT="0" marB="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354" name="文本框 6"/>
          <p:cNvSpPr txBox="1"/>
          <p:nvPr/>
        </p:nvSpPr>
        <p:spPr>
          <a:xfrm>
            <a:off x="1993264" y="1758950"/>
            <a:ext cx="1811021" cy="4089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1、过程反思</a:t>
            </a:r>
          </a:p>
        </p:txBody>
      </p:sp>
      <p:pic>
        <p:nvPicPr>
          <p:cNvPr id="355" name="图片 18" descr="图片 18"/>
          <p:cNvPicPr>
            <a:picLocks noChangeAspect="1"/>
          </p:cNvPicPr>
          <p:nvPr/>
        </p:nvPicPr>
        <p:blipFill>
          <a:blip r:embed="rId2"/>
          <a:srcRect l="39320" t="48421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1" animBg="1" advAuto="0"/>
      <p:bldP spid="35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8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359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0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361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2" name="文本框 6"/>
          <p:cNvSpPr txBox="1"/>
          <p:nvPr/>
        </p:nvSpPr>
        <p:spPr>
          <a:xfrm>
            <a:off x="1993264" y="1758950"/>
            <a:ext cx="1811021" cy="4089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2、应用扩展</a:t>
            </a:r>
          </a:p>
        </p:txBody>
      </p:sp>
      <p:sp>
        <p:nvSpPr>
          <p:cNvPr id="363" name="文本框 1"/>
          <p:cNvSpPr txBox="1"/>
          <p:nvPr/>
        </p:nvSpPr>
        <p:spPr>
          <a:xfrm>
            <a:off x="2068829" y="5029200"/>
            <a:ext cx="5331462" cy="345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分享你的故事：</a:t>
            </a:r>
            <a:r>
              <a:rPr u="sng"/>
              <a:t>                </a:t>
            </a:r>
            <a:r>
              <a:t>                                         </a:t>
            </a:r>
          </a:p>
        </p:txBody>
      </p:sp>
      <p:sp>
        <p:nvSpPr>
          <p:cNvPr id="364" name="文本框 5"/>
          <p:cNvSpPr txBox="1"/>
          <p:nvPr/>
        </p:nvSpPr>
        <p:spPr>
          <a:xfrm>
            <a:off x="2036445" y="2282189"/>
            <a:ext cx="7915276" cy="110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联系生活，你觉得这束光还能够实际应用于哪些场景？灯照明了什么呢？用你自己的画笔来描述这个场景。比如：照亮了书桌（工作台）、星空、回家的路、钻石光芒、灯塔等。也可按下表内容填写，将三列进行随机组合，创作出独特的故事情景。</a:t>
            </a:r>
          </a:p>
        </p:txBody>
      </p:sp>
      <p:graphicFrame>
        <p:nvGraphicFramePr>
          <p:cNvPr id="365" name="表格 -1"/>
          <p:cNvGraphicFramePr/>
          <p:nvPr/>
        </p:nvGraphicFramePr>
        <p:xfrm>
          <a:off x="2068829" y="3517900"/>
          <a:ext cx="5644517" cy="13411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2754"/>
                <a:gridCol w="2047875"/>
                <a:gridCol w="1873885"/>
              </a:tblGrid>
              <a:tr h="3352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主题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人物/事件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场景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节日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孩子 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爆竹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光合作用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植物 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太阳 </a:t>
                      </a:r>
                    </a:p>
                  </a:txBody>
                  <a:tcPr marL="0" marR="0" marT="0" marB="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 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 </a:t>
                      </a:r>
                      <a:endParaRPr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</a:p>
                  </a:txBody>
                  <a:tcPr marL="0" marR="0" marT="0" marB="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366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  <p:bldP spid="363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9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370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1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372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3" name="文本框 3"/>
          <p:cNvSpPr txBox="1"/>
          <p:nvPr/>
        </p:nvSpPr>
        <p:spPr>
          <a:xfrm>
            <a:off x="2187637" y="2038986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层级一</a:t>
            </a:r>
          </a:p>
        </p:txBody>
      </p:sp>
      <p:sp>
        <p:nvSpPr>
          <p:cNvPr id="374" name="直接连接符 252"/>
          <p:cNvSpPr/>
          <p:nvPr/>
        </p:nvSpPr>
        <p:spPr>
          <a:xfrm>
            <a:off x="2258973" y="2438587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75" name="文本框 4"/>
          <p:cNvSpPr txBox="1"/>
          <p:nvPr/>
        </p:nvSpPr>
        <p:spPr>
          <a:xfrm>
            <a:off x="2196527" y="2537858"/>
            <a:ext cx="3660054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电路完全不变，只更换场景涂装</a:t>
            </a:r>
          </a:p>
        </p:txBody>
      </p:sp>
      <p:pic>
        <p:nvPicPr>
          <p:cNvPr id="376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7" name="文本框 4"/>
          <p:cNvSpPr txBox="1"/>
          <p:nvPr/>
        </p:nvSpPr>
        <p:spPr>
          <a:xfrm>
            <a:off x="2195702" y="3704205"/>
            <a:ext cx="6771337" cy="650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场景层模板或打印好的场景层图片、双面导电布、纸电路LED元件、纸电路供电模块</a:t>
            </a:r>
          </a:p>
        </p:txBody>
      </p:sp>
      <p:sp>
        <p:nvSpPr>
          <p:cNvPr id="378" name="文本框 3"/>
          <p:cNvSpPr txBox="1"/>
          <p:nvPr/>
        </p:nvSpPr>
        <p:spPr>
          <a:xfrm>
            <a:off x="2187637" y="3176430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材料</a:t>
            </a:r>
          </a:p>
        </p:txBody>
      </p:sp>
      <p:sp>
        <p:nvSpPr>
          <p:cNvPr id="379" name="直接连接符 252"/>
          <p:cNvSpPr/>
          <p:nvPr/>
        </p:nvSpPr>
        <p:spPr>
          <a:xfrm>
            <a:off x="2246273" y="3588731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80" name="文本框 3"/>
          <p:cNvSpPr txBox="1"/>
          <p:nvPr/>
        </p:nvSpPr>
        <p:spPr>
          <a:xfrm>
            <a:off x="2239178" y="4624308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特点</a:t>
            </a:r>
          </a:p>
        </p:txBody>
      </p:sp>
      <p:sp>
        <p:nvSpPr>
          <p:cNvPr id="381" name="直接连接符 252"/>
          <p:cNvSpPr/>
          <p:nvPr/>
        </p:nvSpPr>
        <p:spPr>
          <a:xfrm>
            <a:off x="2310514" y="5036609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82" name="文本框 4"/>
          <p:cNvSpPr txBox="1"/>
          <p:nvPr/>
        </p:nvSpPr>
        <p:spPr>
          <a:xfrm>
            <a:off x="2209227" y="5128870"/>
            <a:ext cx="3660054" cy="5908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自由度只体现在场景层的涂装上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83" name="Text Box 7"/>
          <p:cNvSpPr txBox="1"/>
          <p:nvPr/>
        </p:nvSpPr>
        <p:spPr>
          <a:xfrm>
            <a:off x="1798063" y="1566228"/>
            <a:ext cx="9170084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6" descr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271"/>
            <a:ext cx="12192635" cy="6859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3" name="Rectangle 43"/>
          <p:cNvSpPr txBox="1"/>
          <p:nvPr/>
        </p:nvSpPr>
        <p:spPr>
          <a:xfrm>
            <a:off x="1577975" y="2389504"/>
            <a:ext cx="1901825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01 情境描述</a:t>
            </a:r>
          </a:p>
        </p:txBody>
      </p:sp>
      <p:sp>
        <p:nvSpPr>
          <p:cNvPr id="164" name="Rectangle 46"/>
          <p:cNvSpPr txBox="1"/>
          <p:nvPr/>
        </p:nvSpPr>
        <p:spPr>
          <a:xfrm>
            <a:off x="1577975" y="4995545"/>
            <a:ext cx="178942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02 基础知识</a:t>
            </a:r>
          </a:p>
        </p:txBody>
      </p:sp>
      <p:sp>
        <p:nvSpPr>
          <p:cNvPr id="165" name="Rectangle 49"/>
          <p:cNvSpPr txBox="1"/>
          <p:nvPr/>
        </p:nvSpPr>
        <p:spPr>
          <a:xfrm>
            <a:off x="8884284" y="2389504"/>
            <a:ext cx="2245361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03 制作环节</a:t>
            </a:r>
          </a:p>
        </p:txBody>
      </p:sp>
      <p:sp>
        <p:nvSpPr>
          <p:cNvPr id="166" name="Rectangle 52"/>
          <p:cNvSpPr txBox="1"/>
          <p:nvPr/>
        </p:nvSpPr>
        <p:spPr>
          <a:xfrm>
            <a:off x="8884284" y="5006340"/>
            <a:ext cx="1760221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04 拓展思考</a:t>
            </a:r>
          </a:p>
        </p:txBody>
      </p:sp>
      <p:sp>
        <p:nvSpPr>
          <p:cNvPr id="167" name="椭圆 10"/>
          <p:cNvSpPr/>
          <p:nvPr/>
        </p:nvSpPr>
        <p:spPr>
          <a:xfrm>
            <a:off x="2004695" y="1376680"/>
            <a:ext cx="838201" cy="8382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8" name="图片 11" descr="图片 11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2059304" y="148018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椭圆 14"/>
          <p:cNvSpPr/>
          <p:nvPr/>
        </p:nvSpPr>
        <p:spPr>
          <a:xfrm>
            <a:off x="1950085" y="3981450"/>
            <a:ext cx="838201" cy="838200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Freeform 10"/>
          <p:cNvSpPr/>
          <p:nvPr/>
        </p:nvSpPr>
        <p:spPr>
          <a:xfrm>
            <a:off x="2219325" y="4135754"/>
            <a:ext cx="299085" cy="529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558"/>
                </a:moveTo>
                <a:lnTo>
                  <a:pt x="21600" y="4658"/>
                </a:lnTo>
                <a:lnTo>
                  <a:pt x="18061" y="4658"/>
                </a:lnTo>
                <a:lnTo>
                  <a:pt x="18061" y="0"/>
                </a:lnTo>
                <a:lnTo>
                  <a:pt x="1104" y="4078"/>
                </a:lnTo>
                <a:cubicBezTo>
                  <a:pt x="363" y="4300"/>
                  <a:pt x="0" y="4555"/>
                  <a:pt x="0" y="4803"/>
                </a:cubicBezTo>
                <a:lnTo>
                  <a:pt x="0" y="15995"/>
                </a:lnTo>
                <a:cubicBezTo>
                  <a:pt x="0" y="18213"/>
                  <a:pt x="2405" y="19894"/>
                  <a:pt x="6111" y="19894"/>
                </a:cubicBezTo>
                <a:lnTo>
                  <a:pt x="14945" y="19894"/>
                </a:lnTo>
                <a:lnTo>
                  <a:pt x="14945" y="21600"/>
                </a:lnTo>
                <a:lnTo>
                  <a:pt x="17092" y="20209"/>
                </a:lnTo>
                <a:lnTo>
                  <a:pt x="19134" y="21600"/>
                </a:lnTo>
                <a:lnTo>
                  <a:pt x="19134" y="19894"/>
                </a:lnTo>
                <a:lnTo>
                  <a:pt x="21600" y="19894"/>
                </a:lnTo>
                <a:lnTo>
                  <a:pt x="21600" y="16558"/>
                </a:lnTo>
                <a:close/>
                <a:moveTo>
                  <a:pt x="2617" y="5630"/>
                </a:moveTo>
                <a:lnTo>
                  <a:pt x="9741" y="3907"/>
                </a:lnTo>
                <a:lnTo>
                  <a:pt x="9741" y="4547"/>
                </a:lnTo>
                <a:lnTo>
                  <a:pt x="2617" y="6270"/>
                </a:lnTo>
                <a:lnTo>
                  <a:pt x="2617" y="5630"/>
                </a:lnTo>
                <a:close/>
                <a:moveTo>
                  <a:pt x="2617" y="6987"/>
                </a:moveTo>
                <a:lnTo>
                  <a:pt x="9741" y="5264"/>
                </a:lnTo>
                <a:lnTo>
                  <a:pt x="9741" y="5903"/>
                </a:lnTo>
                <a:lnTo>
                  <a:pt x="2617" y="7627"/>
                </a:lnTo>
                <a:lnTo>
                  <a:pt x="2617" y="6987"/>
                </a:lnTo>
                <a:close/>
                <a:moveTo>
                  <a:pt x="6308" y="19263"/>
                </a:moveTo>
                <a:cubicBezTo>
                  <a:pt x="3797" y="19263"/>
                  <a:pt x="1755" y="18111"/>
                  <a:pt x="1755" y="16695"/>
                </a:cubicBezTo>
                <a:cubicBezTo>
                  <a:pt x="1755" y="15654"/>
                  <a:pt x="2859" y="14733"/>
                  <a:pt x="4553" y="14332"/>
                </a:cubicBezTo>
                <a:cubicBezTo>
                  <a:pt x="5022" y="14221"/>
                  <a:pt x="17183" y="11209"/>
                  <a:pt x="17289" y="11184"/>
                </a:cubicBezTo>
                <a:lnTo>
                  <a:pt x="17289" y="11883"/>
                </a:lnTo>
                <a:cubicBezTo>
                  <a:pt x="17289" y="11883"/>
                  <a:pt x="5461" y="14809"/>
                  <a:pt x="4992" y="14920"/>
                </a:cubicBezTo>
                <a:cubicBezTo>
                  <a:pt x="3721" y="15219"/>
                  <a:pt x="2889" y="15918"/>
                  <a:pt x="2889" y="16695"/>
                </a:cubicBezTo>
                <a:cubicBezTo>
                  <a:pt x="2889" y="17753"/>
                  <a:pt x="4417" y="18614"/>
                  <a:pt x="6308" y="18614"/>
                </a:cubicBezTo>
                <a:lnTo>
                  <a:pt x="14945" y="18614"/>
                </a:lnTo>
                <a:lnTo>
                  <a:pt x="14945" y="19263"/>
                </a:lnTo>
                <a:lnTo>
                  <a:pt x="6308" y="19263"/>
                </a:lnTo>
                <a:close/>
                <a:moveTo>
                  <a:pt x="4492" y="17335"/>
                </a:moveTo>
                <a:lnTo>
                  <a:pt x="14945" y="17335"/>
                </a:lnTo>
                <a:lnTo>
                  <a:pt x="14945" y="17974"/>
                </a:lnTo>
                <a:lnTo>
                  <a:pt x="6474" y="17974"/>
                </a:lnTo>
                <a:cubicBezTo>
                  <a:pt x="5627" y="17974"/>
                  <a:pt x="4886" y="17718"/>
                  <a:pt x="4492" y="17335"/>
                </a:cubicBezTo>
                <a:close/>
                <a:moveTo>
                  <a:pt x="20466" y="19263"/>
                </a:moveTo>
                <a:lnTo>
                  <a:pt x="19134" y="19263"/>
                </a:lnTo>
                <a:lnTo>
                  <a:pt x="19134" y="18614"/>
                </a:lnTo>
                <a:lnTo>
                  <a:pt x="20466" y="18614"/>
                </a:lnTo>
                <a:lnTo>
                  <a:pt x="20466" y="19263"/>
                </a:lnTo>
                <a:close/>
                <a:moveTo>
                  <a:pt x="20466" y="17974"/>
                </a:moveTo>
                <a:lnTo>
                  <a:pt x="19134" y="17974"/>
                </a:lnTo>
                <a:lnTo>
                  <a:pt x="19134" y="17335"/>
                </a:lnTo>
                <a:lnTo>
                  <a:pt x="20466" y="17335"/>
                </a:lnTo>
                <a:lnTo>
                  <a:pt x="20466" y="17974"/>
                </a:lnTo>
                <a:close/>
                <a:moveTo>
                  <a:pt x="20466" y="16678"/>
                </a:moveTo>
                <a:lnTo>
                  <a:pt x="4175" y="16678"/>
                </a:lnTo>
                <a:cubicBezTo>
                  <a:pt x="4175" y="16678"/>
                  <a:pt x="4175" y="16678"/>
                  <a:pt x="4175" y="16669"/>
                </a:cubicBezTo>
                <a:cubicBezTo>
                  <a:pt x="4175" y="16439"/>
                  <a:pt x="4281" y="16226"/>
                  <a:pt x="4462" y="16038"/>
                </a:cubicBezTo>
                <a:lnTo>
                  <a:pt x="20466" y="16038"/>
                </a:lnTo>
                <a:lnTo>
                  <a:pt x="20466" y="16678"/>
                </a:lnTo>
                <a:close/>
                <a:moveTo>
                  <a:pt x="20466" y="15398"/>
                </a:moveTo>
                <a:lnTo>
                  <a:pt x="5899" y="15398"/>
                </a:lnTo>
                <a:lnTo>
                  <a:pt x="17425" y="12549"/>
                </a:lnTo>
                <a:cubicBezTo>
                  <a:pt x="17803" y="12455"/>
                  <a:pt x="18061" y="12242"/>
                  <a:pt x="18061" y="12020"/>
                </a:cubicBezTo>
                <a:lnTo>
                  <a:pt x="18061" y="5298"/>
                </a:lnTo>
                <a:lnTo>
                  <a:pt x="20466" y="5298"/>
                </a:lnTo>
                <a:lnTo>
                  <a:pt x="20466" y="1539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171" name="椭圆 16"/>
          <p:cNvSpPr/>
          <p:nvPr/>
        </p:nvSpPr>
        <p:spPr>
          <a:xfrm>
            <a:off x="9307830" y="1377314"/>
            <a:ext cx="838201" cy="8382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椭圆 19"/>
          <p:cNvSpPr/>
          <p:nvPr/>
        </p:nvSpPr>
        <p:spPr>
          <a:xfrm>
            <a:off x="9307830" y="3981450"/>
            <a:ext cx="838201" cy="838200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3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9386569" y="4180204"/>
            <a:ext cx="680086" cy="5289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4" name="图片 20" descr="图片 20"/>
          <p:cNvPicPr>
            <a:picLocks noChangeAspect="1"/>
          </p:cNvPicPr>
          <p:nvPr/>
        </p:nvPicPr>
        <p:blipFill>
          <a:blip r:embed="rId2"/>
          <a:srcRect l="36640" t="57911" r="57975" b="37651"/>
          <a:stretch>
            <a:fillRect/>
          </a:stretch>
        </p:blipFill>
        <p:spPr>
          <a:xfrm>
            <a:off x="9462134" y="1492885"/>
            <a:ext cx="530226" cy="6178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5" name="文本框 21"/>
          <p:cNvSpPr txBox="1"/>
          <p:nvPr/>
        </p:nvSpPr>
        <p:spPr>
          <a:xfrm>
            <a:off x="8614409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sp>
        <p:nvSpPr>
          <p:cNvPr id="176" name="矩形 2"/>
          <p:cNvSpPr/>
          <p:nvPr/>
        </p:nvSpPr>
        <p:spPr>
          <a:xfrm>
            <a:off x="6080759" y="3278504"/>
            <a:ext cx="3306446" cy="85725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7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5" y="3180079"/>
            <a:ext cx="2937511" cy="129984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6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387" name="图片 47" descr="图片 47"/>
          <p:cNvPicPr>
            <a:picLocks noChangeAspect="1"/>
          </p:cNvPicPr>
          <p:nvPr/>
        </p:nvPicPr>
        <p:blipFill>
          <a:blip r:embed="rId2"/>
          <a:srcRect l="37989" t="52683" r="55116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8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389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0" name="Text Box 7"/>
          <p:cNvSpPr txBox="1"/>
          <p:nvPr/>
        </p:nvSpPr>
        <p:spPr>
          <a:xfrm>
            <a:off x="1798063" y="1566228"/>
            <a:ext cx="9170084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  <p:pic>
        <p:nvPicPr>
          <p:cNvPr id="391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2196464"/>
            <a:ext cx="4730116" cy="35477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文本框 3"/>
          <p:cNvSpPr txBox="1"/>
          <p:nvPr/>
        </p:nvSpPr>
        <p:spPr>
          <a:xfrm>
            <a:off x="7359015" y="2196464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案例分享</a:t>
            </a:r>
          </a:p>
        </p:txBody>
      </p:sp>
      <p:sp>
        <p:nvSpPr>
          <p:cNvPr id="393" name="直接连接符 252"/>
          <p:cNvSpPr/>
          <p:nvPr/>
        </p:nvSpPr>
        <p:spPr>
          <a:xfrm>
            <a:off x="7468451" y="2811965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94" name="文本框 4"/>
          <p:cNvSpPr txBox="1"/>
          <p:nvPr/>
        </p:nvSpPr>
        <p:spPr>
          <a:xfrm>
            <a:off x="7380605" y="3091814"/>
            <a:ext cx="2753996" cy="186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这盏灯让我想起了《游子吟》“慈母手中线，游子身上衣。临时密密缝，意恐迟迟归。”一位母亲在昏暗的煤油灯下为孩子缝补衣裳，体现了母亲对孩子的爱。</a:t>
            </a:r>
          </a:p>
        </p:txBody>
      </p:sp>
      <p:pic>
        <p:nvPicPr>
          <p:cNvPr id="395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8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399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0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401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02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879" y="2200910"/>
            <a:ext cx="2242186" cy="31819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3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50" y="2200910"/>
            <a:ext cx="2133600" cy="3131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4" name="图片 12" descr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869" y="2200910"/>
            <a:ext cx="2087881" cy="31216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5" name="文本框 6"/>
          <p:cNvSpPr txBox="1"/>
          <p:nvPr/>
        </p:nvSpPr>
        <p:spPr>
          <a:xfrm>
            <a:off x="2966720" y="5513070"/>
            <a:ext cx="702311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路灯</a:t>
            </a:r>
          </a:p>
        </p:txBody>
      </p:sp>
      <p:sp>
        <p:nvSpPr>
          <p:cNvPr id="406" name="文本框 8"/>
          <p:cNvSpPr txBox="1"/>
          <p:nvPr/>
        </p:nvSpPr>
        <p:spPr>
          <a:xfrm>
            <a:off x="6140450" y="5513070"/>
            <a:ext cx="626110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星星</a:t>
            </a:r>
          </a:p>
        </p:txBody>
      </p:sp>
      <p:sp>
        <p:nvSpPr>
          <p:cNvPr id="407" name="文本框 9"/>
          <p:cNvSpPr txBox="1"/>
          <p:nvPr/>
        </p:nvSpPr>
        <p:spPr>
          <a:xfrm>
            <a:off x="9097009" y="5513070"/>
            <a:ext cx="702311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吊灯</a:t>
            </a:r>
          </a:p>
        </p:txBody>
      </p:sp>
      <p:grpSp>
        <p:nvGrpSpPr>
          <p:cNvPr id="410" name="组合 28"/>
          <p:cNvGrpSpPr/>
          <p:nvPr/>
        </p:nvGrpSpPr>
        <p:grpSpPr>
          <a:xfrm>
            <a:off x="2859548" y="5870390"/>
            <a:ext cx="703588" cy="1"/>
            <a:chOff x="0" y="0"/>
            <a:chExt cx="703587" cy="0"/>
          </a:xfrm>
        </p:grpSpPr>
        <p:sp>
          <p:nvSpPr>
            <p:cNvPr id="408" name="直接连接符 10"/>
            <p:cNvSpPr/>
            <p:nvPr/>
          </p:nvSpPr>
          <p:spPr>
            <a:xfrm>
              <a:off x="0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09" name="直接连接符 27"/>
            <p:cNvSpPr/>
            <p:nvPr/>
          </p:nvSpPr>
          <p:spPr>
            <a:xfrm>
              <a:off x="373443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413" name="组合 29"/>
          <p:cNvGrpSpPr/>
          <p:nvPr/>
        </p:nvGrpSpPr>
        <p:grpSpPr>
          <a:xfrm>
            <a:off x="6063191" y="5870680"/>
            <a:ext cx="703588" cy="1"/>
            <a:chOff x="0" y="0"/>
            <a:chExt cx="703587" cy="0"/>
          </a:xfrm>
        </p:grpSpPr>
        <p:sp>
          <p:nvSpPr>
            <p:cNvPr id="411" name="直接连接符 30"/>
            <p:cNvSpPr/>
            <p:nvPr/>
          </p:nvSpPr>
          <p:spPr>
            <a:xfrm>
              <a:off x="0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12" name="直接连接符 31"/>
            <p:cNvSpPr/>
            <p:nvPr/>
          </p:nvSpPr>
          <p:spPr>
            <a:xfrm>
              <a:off x="373443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416" name="组合 32"/>
          <p:cNvGrpSpPr/>
          <p:nvPr/>
        </p:nvGrpSpPr>
        <p:grpSpPr>
          <a:xfrm>
            <a:off x="9002878" y="5870680"/>
            <a:ext cx="703588" cy="1"/>
            <a:chOff x="0" y="0"/>
            <a:chExt cx="703587" cy="0"/>
          </a:xfrm>
        </p:grpSpPr>
        <p:sp>
          <p:nvSpPr>
            <p:cNvPr id="414" name="直接连接符 33"/>
            <p:cNvSpPr/>
            <p:nvPr/>
          </p:nvSpPr>
          <p:spPr>
            <a:xfrm>
              <a:off x="0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15" name="直接连接符 34"/>
            <p:cNvSpPr/>
            <p:nvPr/>
          </p:nvSpPr>
          <p:spPr>
            <a:xfrm>
              <a:off x="373443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pic>
        <p:nvPicPr>
          <p:cNvPr id="417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Text Box 7"/>
          <p:cNvSpPr txBox="1"/>
          <p:nvPr/>
        </p:nvSpPr>
        <p:spPr>
          <a:xfrm>
            <a:off x="1798063" y="1566228"/>
            <a:ext cx="9170084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02"/>
                                        </p:tgtEl>
                                      </p:cBhvr>
                                      <p:by x="33333" y="3333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0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03"/>
                                        </p:tgtEl>
                                      </p:cBhvr>
                                      <p:by x="33333" y="3333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404"/>
                                        </p:tgtEl>
                                      </p:cBhvr>
                                      <p:by x="33333" y="3333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3" animBg="1" advAuto="0"/>
      <p:bldP spid="403" grpId="4" animBg="1" advAuto="0"/>
      <p:bldP spid="402" grpId="1" animBg="1" advAuto="0"/>
      <p:bldP spid="402" grpId="2" animBg="1" advAuto="0"/>
      <p:bldP spid="404" grpId="5" animBg="1" advAuto="0"/>
      <p:bldP spid="404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1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422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3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424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5" name="文本框 6"/>
          <p:cNvSpPr txBox="1"/>
          <p:nvPr/>
        </p:nvSpPr>
        <p:spPr>
          <a:xfrm>
            <a:off x="2825749" y="5240654"/>
            <a:ext cx="953137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灯笼鱼</a:t>
            </a:r>
          </a:p>
        </p:txBody>
      </p:sp>
      <p:sp>
        <p:nvSpPr>
          <p:cNvPr id="426" name="文本框 8"/>
          <p:cNvSpPr txBox="1"/>
          <p:nvPr/>
        </p:nvSpPr>
        <p:spPr>
          <a:xfrm>
            <a:off x="5470525" y="5240654"/>
            <a:ext cx="1758315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火山爆发的场景</a:t>
            </a:r>
          </a:p>
        </p:txBody>
      </p:sp>
      <p:sp>
        <p:nvSpPr>
          <p:cNvPr id="427" name="文本框 9"/>
          <p:cNvSpPr txBox="1"/>
          <p:nvPr/>
        </p:nvSpPr>
        <p:spPr>
          <a:xfrm>
            <a:off x="8970644" y="5240654"/>
            <a:ext cx="702311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爆竹</a:t>
            </a:r>
          </a:p>
        </p:txBody>
      </p:sp>
      <p:grpSp>
        <p:nvGrpSpPr>
          <p:cNvPr id="430" name="组合 28"/>
          <p:cNvGrpSpPr/>
          <p:nvPr/>
        </p:nvGrpSpPr>
        <p:grpSpPr>
          <a:xfrm>
            <a:off x="2825893" y="5597976"/>
            <a:ext cx="703588" cy="1"/>
            <a:chOff x="0" y="0"/>
            <a:chExt cx="703587" cy="0"/>
          </a:xfrm>
        </p:grpSpPr>
        <p:sp>
          <p:nvSpPr>
            <p:cNvPr id="428" name="直接连接符 10"/>
            <p:cNvSpPr/>
            <p:nvPr/>
          </p:nvSpPr>
          <p:spPr>
            <a:xfrm>
              <a:off x="0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29" name="直接连接符 27"/>
            <p:cNvSpPr/>
            <p:nvPr/>
          </p:nvSpPr>
          <p:spPr>
            <a:xfrm>
              <a:off x="373443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433" name="组合 29"/>
          <p:cNvGrpSpPr/>
          <p:nvPr/>
        </p:nvGrpSpPr>
        <p:grpSpPr>
          <a:xfrm>
            <a:off x="5811732" y="5598266"/>
            <a:ext cx="703588" cy="1"/>
            <a:chOff x="0" y="0"/>
            <a:chExt cx="703587" cy="0"/>
          </a:xfrm>
        </p:grpSpPr>
        <p:sp>
          <p:nvSpPr>
            <p:cNvPr id="431" name="直接连接符 30"/>
            <p:cNvSpPr/>
            <p:nvPr/>
          </p:nvSpPr>
          <p:spPr>
            <a:xfrm>
              <a:off x="0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32" name="直接连接符 31"/>
            <p:cNvSpPr/>
            <p:nvPr/>
          </p:nvSpPr>
          <p:spPr>
            <a:xfrm>
              <a:off x="373443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436" name="组合 32"/>
          <p:cNvGrpSpPr/>
          <p:nvPr/>
        </p:nvGrpSpPr>
        <p:grpSpPr>
          <a:xfrm>
            <a:off x="8902548" y="5598266"/>
            <a:ext cx="703588" cy="1"/>
            <a:chOff x="0" y="0"/>
            <a:chExt cx="703587" cy="0"/>
          </a:xfrm>
        </p:grpSpPr>
        <p:sp>
          <p:nvSpPr>
            <p:cNvPr id="434" name="直接连接符 33"/>
            <p:cNvSpPr/>
            <p:nvPr/>
          </p:nvSpPr>
          <p:spPr>
            <a:xfrm>
              <a:off x="0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35" name="直接连接符 34"/>
            <p:cNvSpPr/>
            <p:nvPr/>
          </p:nvSpPr>
          <p:spPr>
            <a:xfrm>
              <a:off x="373443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pic>
        <p:nvPicPr>
          <p:cNvPr id="437" name="图片 13" descr="图片 13"/>
          <p:cNvPicPr>
            <a:picLocks noChangeAspect="1"/>
          </p:cNvPicPr>
          <p:nvPr/>
        </p:nvPicPr>
        <p:blipFill>
          <a:blip r:embed="rId3"/>
          <a:srcRect l="1446" r="4742"/>
          <a:stretch>
            <a:fillRect/>
          </a:stretch>
        </p:blipFill>
        <p:spPr>
          <a:xfrm>
            <a:off x="1715135" y="2663189"/>
            <a:ext cx="2801621" cy="2240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8" name="图片 11" descr="图片 11"/>
          <p:cNvPicPr>
            <a:picLocks noChangeAspect="1"/>
          </p:cNvPicPr>
          <p:nvPr/>
        </p:nvPicPr>
        <p:blipFill>
          <a:blip r:embed="rId4"/>
          <a:srcRect l="10543" r="8087"/>
          <a:stretch>
            <a:fillRect/>
          </a:stretch>
        </p:blipFill>
        <p:spPr>
          <a:xfrm>
            <a:off x="4713604" y="2686685"/>
            <a:ext cx="2810511" cy="22167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9" name="图片 12" descr="图片 12"/>
          <p:cNvPicPr>
            <a:picLocks noChangeAspect="1"/>
          </p:cNvPicPr>
          <p:nvPr/>
        </p:nvPicPr>
        <p:blipFill>
          <a:blip r:embed="rId5"/>
          <a:srcRect l="6421" r="1144" b="5013"/>
          <a:stretch>
            <a:fillRect/>
          </a:stretch>
        </p:blipFill>
        <p:spPr>
          <a:xfrm>
            <a:off x="7696834" y="2686049"/>
            <a:ext cx="2875916" cy="22174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0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1" name="Text Box 7"/>
          <p:cNvSpPr txBox="1"/>
          <p:nvPr/>
        </p:nvSpPr>
        <p:spPr>
          <a:xfrm>
            <a:off x="1798063" y="1566228"/>
            <a:ext cx="9170084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4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445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6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7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45" y="2385695"/>
            <a:ext cx="2957196" cy="29533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8" name="图片 7" descr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85" y="2385695"/>
            <a:ext cx="2676526" cy="2952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9" name="文本框 7"/>
          <p:cNvSpPr txBox="1"/>
          <p:nvPr/>
        </p:nvSpPr>
        <p:spPr>
          <a:xfrm>
            <a:off x="3790315" y="5513070"/>
            <a:ext cx="1692911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月亮在水中的倒影</a:t>
            </a:r>
          </a:p>
        </p:txBody>
      </p:sp>
      <p:sp>
        <p:nvSpPr>
          <p:cNvPr id="450" name="文本框 12"/>
          <p:cNvSpPr txBox="1"/>
          <p:nvPr/>
        </p:nvSpPr>
        <p:spPr>
          <a:xfrm>
            <a:off x="7371715" y="5513070"/>
            <a:ext cx="1372236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龙喷出的火球</a:t>
            </a:r>
          </a:p>
        </p:txBody>
      </p:sp>
      <p:grpSp>
        <p:nvGrpSpPr>
          <p:cNvPr id="453" name="组合 13"/>
          <p:cNvGrpSpPr/>
          <p:nvPr/>
        </p:nvGrpSpPr>
        <p:grpSpPr>
          <a:xfrm>
            <a:off x="4186132" y="5870680"/>
            <a:ext cx="703588" cy="1"/>
            <a:chOff x="0" y="0"/>
            <a:chExt cx="703587" cy="0"/>
          </a:xfrm>
        </p:grpSpPr>
        <p:sp>
          <p:nvSpPr>
            <p:cNvPr id="451" name="直接连接符 14"/>
            <p:cNvSpPr/>
            <p:nvPr/>
          </p:nvSpPr>
          <p:spPr>
            <a:xfrm>
              <a:off x="0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52" name="直接连接符 15"/>
            <p:cNvSpPr/>
            <p:nvPr/>
          </p:nvSpPr>
          <p:spPr>
            <a:xfrm>
              <a:off x="373443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456" name="组合 17"/>
          <p:cNvGrpSpPr/>
          <p:nvPr/>
        </p:nvGrpSpPr>
        <p:grpSpPr>
          <a:xfrm>
            <a:off x="7647788" y="5870680"/>
            <a:ext cx="703588" cy="1"/>
            <a:chOff x="0" y="0"/>
            <a:chExt cx="703587" cy="0"/>
          </a:xfrm>
        </p:grpSpPr>
        <p:sp>
          <p:nvSpPr>
            <p:cNvPr id="454" name="直接连接符 19"/>
            <p:cNvSpPr/>
            <p:nvPr/>
          </p:nvSpPr>
          <p:spPr>
            <a:xfrm>
              <a:off x="0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55" name="直接连接符 21"/>
            <p:cNvSpPr/>
            <p:nvPr/>
          </p:nvSpPr>
          <p:spPr>
            <a:xfrm>
              <a:off x="373443" y="0"/>
              <a:ext cx="330145" cy="0"/>
            </a:xfrm>
            <a:prstGeom prst="line">
              <a:avLst/>
            </a:prstGeom>
            <a:noFill/>
            <a:ln w="254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pic>
        <p:nvPicPr>
          <p:cNvPr id="457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8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459" name="Text Box 7"/>
          <p:cNvSpPr txBox="1"/>
          <p:nvPr/>
        </p:nvSpPr>
        <p:spPr>
          <a:xfrm>
            <a:off x="1798063" y="1566228"/>
            <a:ext cx="9170084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2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463" name="图片 47" descr="图片 47"/>
          <p:cNvPicPr>
            <a:picLocks noChangeAspect="1"/>
          </p:cNvPicPr>
          <p:nvPr/>
        </p:nvPicPr>
        <p:blipFill>
          <a:blip r:embed="rId2"/>
          <a:srcRect l="37989" t="52683" r="55116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4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5" name="Text Box 7"/>
          <p:cNvSpPr txBox="1"/>
          <p:nvPr/>
        </p:nvSpPr>
        <p:spPr>
          <a:xfrm>
            <a:off x="1798063" y="1566228"/>
            <a:ext cx="9170084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  <p:pic>
        <p:nvPicPr>
          <p:cNvPr id="466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7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468" name="文本框 3"/>
          <p:cNvSpPr txBox="1"/>
          <p:nvPr/>
        </p:nvSpPr>
        <p:spPr>
          <a:xfrm>
            <a:off x="2187637" y="2038986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层级二</a:t>
            </a:r>
          </a:p>
        </p:txBody>
      </p:sp>
      <p:sp>
        <p:nvSpPr>
          <p:cNvPr id="469" name="直接连接符 252"/>
          <p:cNvSpPr/>
          <p:nvPr/>
        </p:nvSpPr>
        <p:spPr>
          <a:xfrm>
            <a:off x="2258973" y="2438587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70" name="文本框 4"/>
          <p:cNvSpPr txBox="1"/>
          <p:nvPr/>
        </p:nvSpPr>
        <p:spPr>
          <a:xfrm>
            <a:off x="2196527" y="2537858"/>
            <a:ext cx="4005269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将电路原理灵活迁移至新的平面场景</a:t>
            </a:r>
          </a:p>
        </p:txBody>
      </p:sp>
      <p:sp>
        <p:nvSpPr>
          <p:cNvPr id="471" name="文本框 4"/>
          <p:cNvSpPr txBox="1"/>
          <p:nvPr/>
        </p:nvSpPr>
        <p:spPr>
          <a:xfrm>
            <a:off x="2195702" y="3704206"/>
            <a:ext cx="6771337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彩色卡纸、白纸、双面导电布、纸电路LED元件、Cr2032纽扣电池</a:t>
            </a:r>
          </a:p>
        </p:txBody>
      </p:sp>
      <p:sp>
        <p:nvSpPr>
          <p:cNvPr id="472" name="文本框 3"/>
          <p:cNvSpPr txBox="1"/>
          <p:nvPr/>
        </p:nvSpPr>
        <p:spPr>
          <a:xfrm>
            <a:off x="2187637" y="3176430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材料</a:t>
            </a:r>
          </a:p>
        </p:txBody>
      </p:sp>
      <p:sp>
        <p:nvSpPr>
          <p:cNvPr id="473" name="直接连接符 252"/>
          <p:cNvSpPr/>
          <p:nvPr/>
        </p:nvSpPr>
        <p:spPr>
          <a:xfrm>
            <a:off x="2246273" y="3588731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74" name="文本框 3"/>
          <p:cNvSpPr txBox="1"/>
          <p:nvPr/>
        </p:nvSpPr>
        <p:spPr>
          <a:xfrm>
            <a:off x="2213778" y="4548108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特点</a:t>
            </a:r>
          </a:p>
        </p:txBody>
      </p:sp>
      <p:sp>
        <p:nvSpPr>
          <p:cNvPr id="475" name="直接连接符 252"/>
          <p:cNvSpPr/>
          <p:nvPr/>
        </p:nvSpPr>
        <p:spPr>
          <a:xfrm>
            <a:off x="2285114" y="4960409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76" name="文本框 4"/>
          <p:cNvSpPr txBox="1"/>
          <p:nvPr/>
        </p:nvSpPr>
        <p:spPr>
          <a:xfrm>
            <a:off x="2183827" y="5052670"/>
            <a:ext cx="8234899" cy="650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自要求灵活运用电路原理，结合平面场景的主题设计、剪裁、折叠、装配、涂装，模拟某个场景；将场景中的物品与开关元件结合，巧妙地设计人与场景之间的互动。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9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480" name="图片 47" descr="图片 47"/>
          <p:cNvPicPr>
            <a:picLocks noChangeAspect="1"/>
          </p:cNvPicPr>
          <p:nvPr/>
        </p:nvPicPr>
        <p:blipFill>
          <a:blip r:embed="rId2"/>
          <a:srcRect l="37989" t="52683" r="55116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1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82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3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484" name="Text Box 7"/>
          <p:cNvSpPr txBox="1"/>
          <p:nvPr/>
        </p:nvSpPr>
        <p:spPr>
          <a:xfrm>
            <a:off x="1798063" y="1566228"/>
            <a:ext cx="1971771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  <p:sp>
        <p:nvSpPr>
          <p:cNvPr id="485" name="文本框 3"/>
          <p:cNvSpPr txBox="1"/>
          <p:nvPr/>
        </p:nvSpPr>
        <p:spPr>
          <a:xfrm>
            <a:off x="2084970" y="2108280"/>
            <a:ext cx="1303025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案例分享</a:t>
            </a:r>
          </a:p>
        </p:txBody>
      </p:sp>
      <p:sp>
        <p:nvSpPr>
          <p:cNvPr id="486" name="直接连接符 252"/>
          <p:cNvSpPr/>
          <p:nvPr/>
        </p:nvSpPr>
        <p:spPr>
          <a:xfrm>
            <a:off x="2152378" y="2622121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87" name="文本框 4"/>
          <p:cNvSpPr txBox="1"/>
          <p:nvPr/>
        </p:nvSpPr>
        <p:spPr>
          <a:xfrm>
            <a:off x="8175063" y="5387293"/>
            <a:ext cx="729060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灯塔</a:t>
            </a:r>
          </a:p>
        </p:txBody>
      </p:sp>
      <p:pic>
        <p:nvPicPr>
          <p:cNvPr id="488" name="图像" descr="图像"/>
          <p:cNvPicPr>
            <a:picLocks noChangeAspect="1"/>
          </p:cNvPicPr>
          <p:nvPr/>
        </p:nvPicPr>
        <p:blipFill>
          <a:blip r:embed="rId3"/>
          <a:srcRect l="8795" t="3485" r="8795" b="6070"/>
          <a:stretch>
            <a:fillRect/>
          </a:stretch>
        </p:blipFill>
        <p:spPr>
          <a:xfrm>
            <a:off x="7264433" y="1865601"/>
            <a:ext cx="2550423" cy="34329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89" name="正面.jpg" descr="正面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671" y="1952837"/>
            <a:ext cx="2077086" cy="146777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90" name="反面.jpg" descr="反面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813" y="3788080"/>
            <a:ext cx="2082801" cy="147181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491" name="文本框 4"/>
          <p:cNvSpPr txBox="1"/>
          <p:nvPr/>
        </p:nvSpPr>
        <p:spPr>
          <a:xfrm>
            <a:off x="5104162" y="3450676"/>
            <a:ext cx="444104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正面</a:t>
            </a:r>
          </a:p>
        </p:txBody>
      </p:sp>
      <p:sp>
        <p:nvSpPr>
          <p:cNvPr id="492" name="文本框 4"/>
          <p:cNvSpPr txBox="1"/>
          <p:nvPr/>
        </p:nvSpPr>
        <p:spPr>
          <a:xfrm>
            <a:off x="5104162" y="5289957"/>
            <a:ext cx="444104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反面</a:t>
            </a:r>
          </a:p>
        </p:txBody>
      </p:sp>
      <p:grpSp>
        <p:nvGrpSpPr>
          <p:cNvPr id="495" name="组合 13"/>
          <p:cNvGrpSpPr/>
          <p:nvPr/>
        </p:nvGrpSpPr>
        <p:grpSpPr>
          <a:xfrm>
            <a:off x="8111371" y="5770315"/>
            <a:ext cx="703588" cy="1"/>
            <a:chOff x="0" y="0"/>
            <a:chExt cx="703586" cy="0"/>
          </a:xfrm>
        </p:grpSpPr>
        <p:sp>
          <p:nvSpPr>
            <p:cNvPr id="493" name="直接连接符 14"/>
            <p:cNvSpPr/>
            <p:nvPr/>
          </p:nvSpPr>
          <p:spPr>
            <a:xfrm>
              <a:off x="0" y="0"/>
              <a:ext cx="330144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94" name="直接连接符 15"/>
            <p:cNvSpPr/>
            <p:nvPr/>
          </p:nvSpPr>
          <p:spPr>
            <a:xfrm>
              <a:off x="373443" y="0"/>
              <a:ext cx="330144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8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499" name="图片 47" descr="图片 47"/>
          <p:cNvPicPr>
            <a:picLocks noChangeAspect="1"/>
          </p:cNvPicPr>
          <p:nvPr/>
        </p:nvPicPr>
        <p:blipFill>
          <a:blip r:embed="rId2"/>
          <a:srcRect l="37989" t="52683" r="55116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0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Text Box 7"/>
          <p:cNvSpPr txBox="1"/>
          <p:nvPr/>
        </p:nvSpPr>
        <p:spPr>
          <a:xfrm>
            <a:off x="1798063" y="1566228"/>
            <a:ext cx="9170084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  <p:pic>
        <p:nvPicPr>
          <p:cNvPr id="502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3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504" name="文本框 3"/>
          <p:cNvSpPr txBox="1"/>
          <p:nvPr/>
        </p:nvSpPr>
        <p:spPr>
          <a:xfrm>
            <a:off x="2187637" y="2038986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层级三</a:t>
            </a:r>
          </a:p>
        </p:txBody>
      </p:sp>
      <p:sp>
        <p:nvSpPr>
          <p:cNvPr id="505" name="直接连接符 252"/>
          <p:cNvSpPr/>
          <p:nvPr/>
        </p:nvSpPr>
        <p:spPr>
          <a:xfrm>
            <a:off x="2258973" y="2438587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06" name="文本框 4"/>
          <p:cNvSpPr txBox="1"/>
          <p:nvPr/>
        </p:nvSpPr>
        <p:spPr>
          <a:xfrm>
            <a:off x="2196527" y="2537858"/>
            <a:ext cx="4005269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将电路原理与三维产品造型相结合</a:t>
            </a:r>
          </a:p>
        </p:txBody>
      </p:sp>
      <p:sp>
        <p:nvSpPr>
          <p:cNvPr id="507" name="文本框 4"/>
          <p:cNvSpPr txBox="1"/>
          <p:nvPr/>
        </p:nvSpPr>
        <p:spPr>
          <a:xfrm>
            <a:off x="2195702" y="3704206"/>
            <a:ext cx="6771337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彩色卡纸、双面导电布、纸电路LED元件、Cr2032纽扣电池</a:t>
            </a:r>
          </a:p>
        </p:txBody>
      </p:sp>
      <p:sp>
        <p:nvSpPr>
          <p:cNvPr id="508" name="文本框 3"/>
          <p:cNvSpPr txBox="1"/>
          <p:nvPr/>
        </p:nvSpPr>
        <p:spPr>
          <a:xfrm>
            <a:off x="2187637" y="3176430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材料</a:t>
            </a:r>
          </a:p>
        </p:txBody>
      </p:sp>
      <p:sp>
        <p:nvSpPr>
          <p:cNvPr id="509" name="直接连接符 252"/>
          <p:cNvSpPr/>
          <p:nvPr/>
        </p:nvSpPr>
        <p:spPr>
          <a:xfrm>
            <a:off x="2246273" y="3588731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10" name="文本框 3"/>
          <p:cNvSpPr txBox="1"/>
          <p:nvPr/>
        </p:nvSpPr>
        <p:spPr>
          <a:xfrm>
            <a:off x="2213778" y="4548108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特点</a:t>
            </a:r>
          </a:p>
        </p:txBody>
      </p:sp>
      <p:sp>
        <p:nvSpPr>
          <p:cNvPr id="511" name="直接连接符 252"/>
          <p:cNvSpPr/>
          <p:nvPr/>
        </p:nvSpPr>
        <p:spPr>
          <a:xfrm>
            <a:off x="2285114" y="4960409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12" name="文本框 4"/>
          <p:cNvSpPr txBox="1"/>
          <p:nvPr/>
        </p:nvSpPr>
        <p:spPr>
          <a:xfrm>
            <a:off x="2183827" y="5052670"/>
            <a:ext cx="8234899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要求灵活运用电路原理，结合三维造型，模拟生活场景中的物件。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5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516" name="图片 47" descr="图片 47"/>
          <p:cNvPicPr>
            <a:picLocks noChangeAspect="1"/>
          </p:cNvPicPr>
          <p:nvPr/>
        </p:nvPicPr>
        <p:blipFill>
          <a:blip r:embed="rId2"/>
          <a:srcRect l="37989" t="52683" r="55116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7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18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9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520" name="Text Box 7"/>
          <p:cNvSpPr txBox="1"/>
          <p:nvPr/>
        </p:nvSpPr>
        <p:spPr>
          <a:xfrm>
            <a:off x="1798063" y="1566228"/>
            <a:ext cx="1971771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  <p:sp>
        <p:nvSpPr>
          <p:cNvPr id="521" name="文本框 3"/>
          <p:cNvSpPr txBox="1"/>
          <p:nvPr/>
        </p:nvSpPr>
        <p:spPr>
          <a:xfrm>
            <a:off x="2084970" y="2108280"/>
            <a:ext cx="1303025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案例分享</a:t>
            </a:r>
          </a:p>
        </p:txBody>
      </p:sp>
      <p:sp>
        <p:nvSpPr>
          <p:cNvPr id="522" name="直接连接符 252"/>
          <p:cNvSpPr/>
          <p:nvPr/>
        </p:nvSpPr>
        <p:spPr>
          <a:xfrm>
            <a:off x="2152378" y="2622121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23" name="文本框 4"/>
          <p:cNvSpPr txBox="1"/>
          <p:nvPr/>
        </p:nvSpPr>
        <p:spPr>
          <a:xfrm>
            <a:off x="3435530" y="5553227"/>
            <a:ext cx="1045900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手电筒</a:t>
            </a:r>
          </a:p>
        </p:txBody>
      </p:sp>
      <p:grpSp>
        <p:nvGrpSpPr>
          <p:cNvPr id="526" name="组合 13"/>
          <p:cNvGrpSpPr/>
          <p:nvPr/>
        </p:nvGrpSpPr>
        <p:grpSpPr>
          <a:xfrm>
            <a:off x="3444125" y="5928747"/>
            <a:ext cx="703588" cy="1"/>
            <a:chOff x="0" y="0"/>
            <a:chExt cx="703586" cy="0"/>
          </a:xfrm>
        </p:grpSpPr>
        <p:sp>
          <p:nvSpPr>
            <p:cNvPr id="524" name="直接连接符 14"/>
            <p:cNvSpPr/>
            <p:nvPr/>
          </p:nvSpPr>
          <p:spPr>
            <a:xfrm>
              <a:off x="0" y="0"/>
              <a:ext cx="330144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25" name="直接连接符 15"/>
            <p:cNvSpPr/>
            <p:nvPr/>
          </p:nvSpPr>
          <p:spPr>
            <a:xfrm>
              <a:off x="373443" y="0"/>
              <a:ext cx="330144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pic>
        <p:nvPicPr>
          <p:cNvPr id="527" name="IMG_1299.JPG" descr="IMG_1299.JPG"/>
          <p:cNvPicPr>
            <a:picLocks noChangeAspect="1"/>
          </p:cNvPicPr>
          <p:nvPr/>
        </p:nvPicPr>
        <p:blipFill>
          <a:blip r:embed="rId3"/>
          <a:srcRect r="9366" b="13049"/>
          <a:stretch>
            <a:fillRect/>
          </a:stretch>
        </p:blipFill>
        <p:spPr>
          <a:xfrm>
            <a:off x="7553060" y="1468305"/>
            <a:ext cx="2638581" cy="18985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28" name="IMG_1298.JPG" descr="IMG_1298.JPG"/>
          <p:cNvPicPr>
            <a:picLocks noChangeAspect="1"/>
          </p:cNvPicPr>
          <p:nvPr/>
        </p:nvPicPr>
        <p:blipFill>
          <a:blip r:embed="rId4"/>
          <a:srcRect l="10810" t="14126"/>
          <a:stretch>
            <a:fillRect/>
          </a:stretch>
        </p:blipFill>
        <p:spPr>
          <a:xfrm>
            <a:off x="2112274" y="2811862"/>
            <a:ext cx="3692573" cy="26664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29" name="IMG_1300.JPG" descr="IMG_130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87423" y="3096599"/>
            <a:ext cx="1969700" cy="26262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0" name="文本框 4"/>
          <p:cNvSpPr txBox="1"/>
          <p:nvPr/>
        </p:nvSpPr>
        <p:spPr>
          <a:xfrm>
            <a:off x="8349323" y="5553227"/>
            <a:ext cx="1303024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电路示意图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3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534" name="图片 47" descr="图片 47"/>
          <p:cNvPicPr>
            <a:picLocks noChangeAspect="1"/>
          </p:cNvPicPr>
          <p:nvPr/>
        </p:nvPicPr>
        <p:blipFill>
          <a:blip r:embed="rId2"/>
          <a:srcRect l="37989" t="52683" r="55116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5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6" name="Text Box 7"/>
          <p:cNvSpPr txBox="1"/>
          <p:nvPr/>
        </p:nvSpPr>
        <p:spPr>
          <a:xfrm>
            <a:off x="1798063" y="1566228"/>
            <a:ext cx="9170084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  <p:pic>
        <p:nvPicPr>
          <p:cNvPr id="537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8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539" name="文本框 3"/>
          <p:cNvSpPr txBox="1"/>
          <p:nvPr/>
        </p:nvSpPr>
        <p:spPr>
          <a:xfrm>
            <a:off x="2187637" y="2038986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层级四</a:t>
            </a:r>
          </a:p>
        </p:txBody>
      </p:sp>
      <p:sp>
        <p:nvSpPr>
          <p:cNvPr id="540" name="直接连接符 252"/>
          <p:cNvSpPr/>
          <p:nvPr/>
        </p:nvSpPr>
        <p:spPr>
          <a:xfrm>
            <a:off x="2258973" y="2438587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41" name="文本框 4"/>
          <p:cNvSpPr txBox="1"/>
          <p:nvPr/>
        </p:nvSpPr>
        <p:spPr>
          <a:xfrm>
            <a:off x="2196527" y="2537858"/>
            <a:ext cx="4005269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将电路原理灵活迁移至新的立体场景</a:t>
            </a:r>
          </a:p>
        </p:txBody>
      </p:sp>
      <p:sp>
        <p:nvSpPr>
          <p:cNvPr id="542" name="文本框 4"/>
          <p:cNvSpPr txBox="1"/>
          <p:nvPr/>
        </p:nvSpPr>
        <p:spPr>
          <a:xfrm>
            <a:off x="2195702" y="3704206"/>
            <a:ext cx="6771337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彩色卡纸、白纸、双面导电布、纸电路LED元件、Cr2032纽扣电池</a:t>
            </a:r>
          </a:p>
        </p:txBody>
      </p:sp>
      <p:sp>
        <p:nvSpPr>
          <p:cNvPr id="543" name="文本框 3"/>
          <p:cNvSpPr txBox="1"/>
          <p:nvPr/>
        </p:nvSpPr>
        <p:spPr>
          <a:xfrm>
            <a:off x="2187637" y="3176430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材料</a:t>
            </a:r>
          </a:p>
        </p:txBody>
      </p:sp>
      <p:sp>
        <p:nvSpPr>
          <p:cNvPr id="544" name="直接连接符 252"/>
          <p:cNvSpPr/>
          <p:nvPr/>
        </p:nvSpPr>
        <p:spPr>
          <a:xfrm>
            <a:off x="2246273" y="3588731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45" name="文本框 3"/>
          <p:cNvSpPr txBox="1"/>
          <p:nvPr/>
        </p:nvSpPr>
        <p:spPr>
          <a:xfrm>
            <a:off x="2213778" y="4548108"/>
            <a:ext cx="214884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特点</a:t>
            </a:r>
          </a:p>
        </p:txBody>
      </p:sp>
      <p:sp>
        <p:nvSpPr>
          <p:cNvPr id="546" name="直接连接符 252"/>
          <p:cNvSpPr/>
          <p:nvPr/>
        </p:nvSpPr>
        <p:spPr>
          <a:xfrm>
            <a:off x="2285114" y="4960409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47" name="文本框 4"/>
          <p:cNvSpPr txBox="1"/>
          <p:nvPr/>
        </p:nvSpPr>
        <p:spPr>
          <a:xfrm>
            <a:off x="2183827" y="5052670"/>
            <a:ext cx="8234899" cy="8702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R="457200" algn="just" defTabSz="26670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要求灵活运用电路原理，结合三维造型的设计、剪裁、折叠、装配、涂装，模拟某个场景；将场景中的物品与开关元件结合，巧妙地设计人与场景之间的互动。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0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551" name="图片 47" descr="图片 47"/>
          <p:cNvPicPr>
            <a:picLocks noChangeAspect="1"/>
          </p:cNvPicPr>
          <p:nvPr/>
        </p:nvPicPr>
        <p:blipFill>
          <a:blip r:embed="rId2"/>
          <a:srcRect l="37989" t="52683" r="55116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2" name="椭圆 16"/>
          <p:cNvSpPr/>
          <p:nvPr/>
        </p:nvSpPr>
        <p:spPr>
          <a:xfrm>
            <a:off x="1352550" y="923289"/>
            <a:ext cx="533400" cy="5334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53" name="图片 18" descr="图片 18"/>
          <p:cNvPicPr>
            <a:picLocks noChangeAspect="1"/>
          </p:cNvPicPr>
          <p:nvPr/>
        </p:nvPicPr>
        <p:blipFill>
          <a:blip r:embed="rId2"/>
          <a:srcRect l="39320" t="48422" r="53785" b="47790"/>
          <a:stretch>
            <a:fillRect/>
          </a:stretch>
        </p:blipFill>
        <p:spPr>
          <a:xfrm>
            <a:off x="1397198" y="1042114"/>
            <a:ext cx="444035" cy="345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4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拓展思考</a:t>
            </a:r>
          </a:p>
        </p:txBody>
      </p:sp>
      <p:sp>
        <p:nvSpPr>
          <p:cNvPr id="555" name="Text Box 7"/>
          <p:cNvSpPr txBox="1"/>
          <p:nvPr/>
        </p:nvSpPr>
        <p:spPr>
          <a:xfrm>
            <a:off x="1798063" y="1566228"/>
            <a:ext cx="1971771" cy="3632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indent="228600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3、拓展案例</a:t>
            </a:r>
          </a:p>
        </p:txBody>
      </p:sp>
      <p:sp>
        <p:nvSpPr>
          <p:cNvPr id="556" name="文本框 3"/>
          <p:cNvSpPr txBox="1"/>
          <p:nvPr/>
        </p:nvSpPr>
        <p:spPr>
          <a:xfrm>
            <a:off x="2084970" y="2108280"/>
            <a:ext cx="1303025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案例分享</a:t>
            </a:r>
          </a:p>
        </p:txBody>
      </p:sp>
      <p:sp>
        <p:nvSpPr>
          <p:cNvPr id="557" name="直接连接符 252"/>
          <p:cNvSpPr/>
          <p:nvPr/>
        </p:nvSpPr>
        <p:spPr>
          <a:xfrm>
            <a:off x="2152378" y="2622121"/>
            <a:ext cx="477032" cy="1"/>
          </a:xfrm>
          <a:prstGeom prst="line">
            <a:avLst/>
          </a:prstGeom>
          <a:ln w="38100">
            <a:solidFill>
              <a:srgbClr val="238DC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58" name="文本框 4"/>
          <p:cNvSpPr txBox="1"/>
          <p:nvPr/>
        </p:nvSpPr>
        <p:spPr>
          <a:xfrm>
            <a:off x="3537131" y="5553227"/>
            <a:ext cx="729060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房子</a:t>
            </a:r>
          </a:p>
        </p:txBody>
      </p:sp>
      <p:grpSp>
        <p:nvGrpSpPr>
          <p:cNvPr id="561" name="组合 13"/>
          <p:cNvGrpSpPr/>
          <p:nvPr/>
        </p:nvGrpSpPr>
        <p:grpSpPr>
          <a:xfrm>
            <a:off x="3444125" y="5928747"/>
            <a:ext cx="703588" cy="1"/>
            <a:chOff x="0" y="0"/>
            <a:chExt cx="703586" cy="0"/>
          </a:xfrm>
        </p:grpSpPr>
        <p:sp>
          <p:nvSpPr>
            <p:cNvPr id="559" name="直接连接符 14"/>
            <p:cNvSpPr/>
            <p:nvPr/>
          </p:nvSpPr>
          <p:spPr>
            <a:xfrm>
              <a:off x="0" y="0"/>
              <a:ext cx="330144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60" name="直接连接符 15"/>
            <p:cNvSpPr/>
            <p:nvPr/>
          </p:nvSpPr>
          <p:spPr>
            <a:xfrm>
              <a:off x="373443" y="0"/>
              <a:ext cx="330144" cy="0"/>
            </a:xfrm>
            <a:prstGeom prst="line">
              <a:avLst/>
            </a:prstGeom>
            <a:noFill/>
            <a:ln w="25400" cap="flat">
              <a:solidFill>
                <a:srgbClr val="23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pic>
        <p:nvPicPr>
          <p:cNvPr id="562" name="IMG_1293.JPG" descr="IMG_129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50" y="1072706"/>
            <a:ext cx="2866516" cy="21498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3" name="IMG_1296.JPG" descr="IMG_1296.JPG"/>
          <p:cNvPicPr>
            <a:picLocks noChangeAspect="1"/>
          </p:cNvPicPr>
          <p:nvPr/>
        </p:nvPicPr>
        <p:blipFill>
          <a:blip r:embed="rId4"/>
          <a:srcRect l="5471" b="11660"/>
          <a:stretch>
            <a:fillRect/>
          </a:stretch>
        </p:blipFill>
        <p:spPr>
          <a:xfrm>
            <a:off x="2037142" y="2867740"/>
            <a:ext cx="3729057" cy="26136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4" name="IMG_1294.JPG" descr="IMG_1294.JPG"/>
          <p:cNvPicPr>
            <a:picLocks noChangeAspect="1"/>
          </p:cNvPicPr>
          <p:nvPr/>
        </p:nvPicPr>
        <p:blipFill>
          <a:blip r:embed="rId5"/>
          <a:srcRect l="11152" t="5228" r="2001" b="10161"/>
          <a:stretch>
            <a:fillRect/>
          </a:stretch>
        </p:blipFill>
        <p:spPr>
          <a:xfrm>
            <a:off x="7082788" y="3336134"/>
            <a:ext cx="2884866" cy="2107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65" name="文本框 4"/>
          <p:cNvSpPr txBox="1"/>
          <p:nvPr/>
        </p:nvSpPr>
        <p:spPr>
          <a:xfrm>
            <a:off x="7820843" y="5557477"/>
            <a:ext cx="1431530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电路示意图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3055" y="-219710"/>
            <a:ext cx="12911456" cy="72618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0" name="Rectangle 20"/>
          <p:cNvSpPr txBox="1"/>
          <p:nvPr/>
        </p:nvSpPr>
        <p:spPr>
          <a:xfrm>
            <a:off x="9198609" y="3460749"/>
            <a:ext cx="2545081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800"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01情境描述</a:t>
            </a:r>
          </a:p>
        </p:txBody>
      </p:sp>
      <p:pic>
        <p:nvPicPr>
          <p:cNvPr id="181" name="图片 41" descr="图片 41"/>
          <p:cNvPicPr>
            <a:picLocks noChangeAspect="1"/>
          </p:cNvPicPr>
          <p:nvPr/>
        </p:nvPicPr>
        <p:blipFill>
          <a:blip r:embed="rId2"/>
          <a:srcRect l="7955" t="27957" r="63826" b="35803"/>
          <a:stretch>
            <a:fillRect/>
          </a:stretch>
        </p:blipFill>
        <p:spPr>
          <a:xfrm>
            <a:off x="1668779" y="1247774"/>
            <a:ext cx="5074286" cy="432625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dist="50800" dir="5400000" rotWithShape="0">
              <a:srgbClr val="000000">
                <a:alpha val="43000"/>
              </a:srgbClr>
            </a:outerShdw>
          </a:effectLst>
        </p:spPr>
      </p:pic>
      <p:sp>
        <p:nvSpPr>
          <p:cNvPr id="182" name="椭圆 10"/>
          <p:cNvSpPr/>
          <p:nvPr/>
        </p:nvSpPr>
        <p:spPr>
          <a:xfrm>
            <a:off x="8023859" y="3225800"/>
            <a:ext cx="838201" cy="838200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3" name="图片 11" descr="图片 11"/>
          <p:cNvPicPr>
            <a:picLocks noChangeAspect="1"/>
          </p:cNvPicPr>
          <p:nvPr/>
        </p:nvPicPr>
        <p:blipFill>
          <a:blip r:embed="rId3"/>
          <a:srcRect l="37989" t="52683" r="55117" b="43099"/>
          <a:stretch>
            <a:fillRect/>
          </a:stretch>
        </p:blipFill>
        <p:spPr>
          <a:xfrm>
            <a:off x="8078469" y="3329304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22225"/>
            <a:ext cx="12244706" cy="68884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8" name="图片 15" descr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075" y="678815"/>
            <a:ext cx="752475" cy="6483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69" name="矩形 17"/>
          <p:cNvSpPr txBox="1"/>
          <p:nvPr/>
        </p:nvSpPr>
        <p:spPr>
          <a:xfrm>
            <a:off x="1675995" y="655962"/>
            <a:ext cx="28727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1087755">
              <a:lnSpc>
                <a:spcPct val="150000"/>
              </a:lnSpc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创意纸电路</a:t>
            </a:r>
            <a:r>
              <a:rPr spc="100"/>
              <a:t>——</a:t>
            </a:r>
            <a:r>
              <a:t>电子画套件</a:t>
            </a:r>
          </a:p>
        </p:txBody>
      </p:sp>
      <p:sp>
        <p:nvSpPr>
          <p:cNvPr id="570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grpSp>
        <p:nvGrpSpPr>
          <p:cNvPr id="576" name="组合 9"/>
          <p:cNvGrpSpPr/>
          <p:nvPr/>
        </p:nvGrpSpPr>
        <p:grpSpPr>
          <a:xfrm>
            <a:off x="970915" y="902335"/>
            <a:ext cx="3800476" cy="267972"/>
            <a:chOff x="0" y="0"/>
            <a:chExt cx="3800475" cy="267970"/>
          </a:xfrm>
        </p:grpSpPr>
        <p:sp>
          <p:nvSpPr>
            <p:cNvPr id="571" name="椭圆 2"/>
            <p:cNvSpPr/>
            <p:nvPr/>
          </p:nvSpPr>
          <p:spPr>
            <a:xfrm flipH="1">
              <a:off x="3676650" y="143509"/>
              <a:ext cx="93981" cy="93981"/>
            </a:xfrm>
            <a:prstGeom prst="ellipse">
              <a:avLst/>
            </a:prstGeom>
            <a:solidFill>
              <a:srgbClr val="228DC7"/>
            </a:solidFill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2" name="椭圆 4"/>
            <p:cNvSpPr/>
            <p:nvPr/>
          </p:nvSpPr>
          <p:spPr>
            <a:xfrm flipH="1">
              <a:off x="3646169" y="113664"/>
              <a:ext cx="154307" cy="154307"/>
            </a:xfrm>
            <a:prstGeom prst="ellipse">
              <a:avLst/>
            </a:prstGeom>
            <a:noFill/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3" name="直接连接符 5"/>
            <p:cNvSpPr/>
            <p:nvPr/>
          </p:nvSpPr>
          <p:spPr>
            <a:xfrm>
              <a:off x="0" y="0"/>
              <a:ext cx="360046" cy="0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74" name="直接连接符 6"/>
            <p:cNvSpPr/>
            <p:nvPr/>
          </p:nvSpPr>
          <p:spPr>
            <a:xfrm>
              <a:off x="360045" y="0"/>
              <a:ext cx="204471" cy="201930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75" name="直接连接符 7"/>
            <p:cNvSpPr/>
            <p:nvPr/>
          </p:nvSpPr>
          <p:spPr>
            <a:xfrm>
              <a:off x="550544" y="194309"/>
              <a:ext cx="3126106" cy="1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pic>
        <p:nvPicPr>
          <p:cNvPr id="577" name="图片 45059" descr="图片 45059"/>
          <p:cNvPicPr>
            <a:picLocks noChangeAspect="1"/>
          </p:cNvPicPr>
          <p:nvPr/>
        </p:nvPicPr>
        <p:blipFill>
          <a:blip r:embed="rId3"/>
          <a:srcRect l="14844" t="9511" r="13690" b="14960"/>
          <a:stretch>
            <a:fillRect/>
          </a:stretch>
        </p:blipFill>
        <p:spPr>
          <a:xfrm>
            <a:off x="1702435" y="2713989"/>
            <a:ext cx="2303146" cy="22771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8" name="Text Box 10"/>
          <p:cNvSpPr txBox="1"/>
          <p:nvPr/>
        </p:nvSpPr>
        <p:spPr>
          <a:xfrm>
            <a:off x="4537739" y="2402278"/>
            <a:ext cx="626111" cy="2997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/>
          <a:p>
            <a:pPr defTabSz="1087755">
              <a:lnSpc>
                <a:spcPct val="20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淘宝:</a:t>
            </a:r>
          </a:p>
        </p:txBody>
      </p:sp>
      <p:sp>
        <p:nvSpPr>
          <p:cNvPr id="579" name="文本框 12"/>
          <p:cNvSpPr txBox="1"/>
          <p:nvPr/>
        </p:nvSpPr>
        <p:spPr>
          <a:xfrm>
            <a:off x="1702419" y="2379418"/>
            <a:ext cx="1186816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微信公众号：</a:t>
            </a:r>
          </a:p>
        </p:txBody>
      </p:sp>
      <p:sp>
        <p:nvSpPr>
          <p:cNvPr id="580" name="文本框 10241"/>
          <p:cNvSpPr txBox="1"/>
          <p:nvPr/>
        </p:nvSpPr>
        <p:spPr>
          <a:xfrm>
            <a:off x="7945755" y="3335020"/>
            <a:ext cx="2519046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600" b="1" spc="100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谢谢大家!</a:t>
            </a:r>
          </a:p>
        </p:txBody>
      </p:sp>
      <p:pic>
        <p:nvPicPr>
          <p:cNvPr id="581" name="图片 13" descr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390" y="2729229"/>
            <a:ext cx="2261871" cy="226187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22225"/>
            <a:ext cx="12244706" cy="68884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84" name="图片 15" descr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075" y="678815"/>
            <a:ext cx="752475" cy="6483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5" name="矩形 17"/>
          <p:cNvSpPr txBox="1"/>
          <p:nvPr/>
        </p:nvSpPr>
        <p:spPr>
          <a:xfrm>
            <a:off x="1864802" y="553516"/>
            <a:ext cx="2157299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1087755">
              <a:lnSpc>
                <a:spcPct val="150000"/>
              </a:lnSpc>
              <a:defRPr b="1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STARLAB 创客社区</a:t>
            </a:r>
          </a:p>
        </p:txBody>
      </p:sp>
      <p:sp>
        <p:nvSpPr>
          <p:cNvPr id="586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grpSp>
        <p:nvGrpSpPr>
          <p:cNvPr id="592" name="组合 9"/>
          <p:cNvGrpSpPr/>
          <p:nvPr/>
        </p:nvGrpSpPr>
        <p:grpSpPr>
          <a:xfrm>
            <a:off x="970915" y="902335"/>
            <a:ext cx="3800476" cy="267972"/>
            <a:chOff x="0" y="0"/>
            <a:chExt cx="3800475" cy="267970"/>
          </a:xfrm>
        </p:grpSpPr>
        <p:sp>
          <p:nvSpPr>
            <p:cNvPr id="587" name="椭圆 2"/>
            <p:cNvSpPr/>
            <p:nvPr/>
          </p:nvSpPr>
          <p:spPr>
            <a:xfrm flipH="1">
              <a:off x="3676650" y="143509"/>
              <a:ext cx="93981" cy="93981"/>
            </a:xfrm>
            <a:prstGeom prst="ellipse">
              <a:avLst/>
            </a:prstGeom>
            <a:solidFill>
              <a:srgbClr val="228DC7"/>
            </a:solidFill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8" name="椭圆 4"/>
            <p:cNvSpPr/>
            <p:nvPr/>
          </p:nvSpPr>
          <p:spPr>
            <a:xfrm flipH="1">
              <a:off x="3646169" y="113664"/>
              <a:ext cx="154307" cy="154307"/>
            </a:xfrm>
            <a:prstGeom prst="ellipse">
              <a:avLst/>
            </a:prstGeom>
            <a:noFill/>
            <a:ln w="1270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9" name="直接连接符 5"/>
            <p:cNvSpPr/>
            <p:nvPr/>
          </p:nvSpPr>
          <p:spPr>
            <a:xfrm>
              <a:off x="0" y="0"/>
              <a:ext cx="360046" cy="0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90" name="直接连接符 6"/>
            <p:cNvSpPr/>
            <p:nvPr/>
          </p:nvSpPr>
          <p:spPr>
            <a:xfrm>
              <a:off x="360045" y="0"/>
              <a:ext cx="204471" cy="201930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91" name="直接连接符 7"/>
            <p:cNvSpPr/>
            <p:nvPr/>
          </p:nvSpPr>
          <p:spPr>
            <a:xfrm>
              <a:off x="550544" y="194309"/>
              <a:ext cx="3126106" cy="1"/>
            </a:xfrm>
            <a:prstGeom prst="line">
              <a:avLst/>
            </a:prstGeom>
            <a:noFill/>
            <a:ln w="19050" cap="flat">
              <a:solidFill>
                <a:srgbClr val="228DC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pic>
        <p:nvPicPr>
          <p:cNvPr id="593" name="图片 45059" descr="图片 45059"/>
          <p:cNvPicPr>
            <a:picLocks noChangeAspect="1"/>
          </p:cNvPicPr>
          <p:nvPr/>
        </p:nvPicPr>
        <p:blipFill>
          <a:blip r:embed="rId3"/>
          <a:srcRect l="14844" t="9511" r="13690" b="14960"/>
          <a:stretch>
            <a:fillRect/>
          </a:stretch>
        </p:blipFill>
        <p:spPr>
          <a:xfrm>
            <a:off x="1875789" y="2746375"/>
            <a:ext cx="2281556" cy="22561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4" name="Text Box 10"/>
          <p:cNvSpPr txBox="1"/>
          <p:nvPr/>
        </p:nvSpPr>
        <p:spPr>
          <a:xfrm>
            <a:off x="4680614" y="2388944"/>
            <a:ext cx="626111" cy="299721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defTabSz="1087755">
              <a:lnSpc>
                <a:spcPct val="20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微信：</a:t>
            </a:r>
          </a:p>
        </p:txBody>
      </p:sp>
      <p:sp>
        <p:nvSpPr>
          <p:cNvPr id="595" name="文本框 12"/>
          <p:cNvSpPr txBox="1"/>
          <p:nvPr/>
        </p:nvSpPr>
        <p:spPr>
          <a:xfrm>
            <a:off x="1875775" y="2366084"/>
            <a:ext cx="1186815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微信公众号：</a:t>
            </a:r>
          </a:p>
        </p:txBody>
      </p:sp>
      <p:sp>
        <p:nvSpPr>
          <p:cNvPr id="596" name="文本框 10241"/>
          <p:cNvSpPr txBox="1"/>
          <p:nvPr/>
        </p:nvSpPr>
        <p:spPr>
          <a:xfrm>
            <a:off x="8107680" y="2495550"/>
            <a:ext cx="2498091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600" b="1" spc="100">
                <a:solidFill>
                  <a:srgbClr val="23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谢谢大家!</a:t>
            </a:r>
          </a:p>
        </p:txBody>
      </p:sp>
      <p:pic>
        <p:nvPicPr>
          <p:cNvPr id="597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309" y="2864485"/>
            <a:ext cx="2002791" cy="20199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8" name="文本框 1"/>
          <p:cNvSpPr txBox="1"/>
          <p:nvPr/>
        </p:nvSpPr>
        <p:spPr>
          <a:xfrm>
            <a:off x="8176363" y="3423423"/>
            <a:ext cx="1664971" cy="1247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1087755">
              <a:lnSpc>
                <a:spcPct val="200000"/>
              </a:lnSpc>
              <a:defRPr sz="14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电话：</a:t>
            </a:r>
          </a:p>
          <a:p>
            <a:pPr defTabSz="1087755">
              <a:lnSpc>
                <a:spcPct val="200000"/>
              </a:lnSpc>
              <a:defRPr sz="14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18158130798</a:t>
            </a:r>
          </a:p>
          <a:p>
            <a:pPr defTabSz="1087755">
              <a:lnSpc>
                <a:spcPct val="200000"/>
              </a:lnSpc>
              <a:defRPr sz="14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15988870959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7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188" name="图片 4" descr="图片 4"/>
          <p:cNvPicPr>
            <a:picLocks noChangeAspect="1"/>
          </p:cNvPicPr>
          <p:nvPr/>
        </p:nvPicPr>
        <p:blipFill>
          <a:blip r:embed="rId2"/>
          <a:srcRect l="11034" r="7703"/>
          <a:stretch>
            <a:fillRect/>
          </a:stretch>
        </p:blipFill>
        <p:spPr>
          <a:xfrm>
            <a:off x="5701665" y="993775"/>
            <a:ext cx="5050791" cy="4785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文本框 99"/>
          <p:cNvSpPr txBox="1"/>
          <p:nvPr/>
        </p:nvSpPr>
        <p:spPr>
          <a:xfrm>
            <a:off x="1355725" y="2493645"/>
            <a:ext cx="3686175" cy="2631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夜幕降临时，整个城市都会暗下来，大街小巷中都亮起了明灯，它给我们带来了光明，而我们的四周也变得绚丽多彩。</a:t>
            </a:r>
          </a:p>
          <a:p>
            <a:pPr indent="228600">
              <a:lnSpc>
                <a:spcPct val="15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五光十色的灯光将城市的夜景装扮得更加美丽，在欣赏美丽的夜景时，你是否想过，这番美景是如何产生的呢?点亮这些五颜六色的灯泡的秘密是什么？如何才能点亮一盏灯呢？</a:t>
            </a:r>
          </a:p>
        </p:txBody>
      </p:sp>
      <p:pic>
        <p:nvPicPr>
          <p:cNvPr id="190" name="图片 47" descr="图片 47"/>
          <p:cNvPicPr>
            <a:picLocks noChangeAspect="1"/>
          </p:cNvPicPr>
          <p:nvPr/>
        </p:nvPicPr>
        <p:blipFill>
          <a:blip r:embed="rId3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1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情境描述</a:t>
            </a:r>
          </a:p>
        </p:txBody>
      </p:sp>
      <p:sp>
        <p:nvSpPr>
          <p:cNvPr id="192" name="椭圆 48"/>
          <p:cNvSpPr/>
          <p:nvPr/>
        </p:nvSpPr>
        <p:spPr>
          <a:xfrm>
            <a:off x="1308099" y="901699"/>
            <a:ext cx="554992" cy="554992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3" name="图片 49" descr="图片 49"/>
          <p:cNvPicPr>
            <a:picLocks noChangeAspect="1"/>
          </p:cNvPicPr>
          <p:nvPr/>
        </p:nvPicPr>
        <p:blipFill>
          <a:blip r:embed="rId3"/>
          <a:srcRect l="37989" t="52683" r="55117" b="43099"/>
          <a:stretch>
            <a:fillRect/>
          </a:stretch>
        </p:blipFill>
        <p:spPr>
          <a:xfrm>
            <a:off x="1330325" y="962024"/>
            <a:ext cx="483235" cy="4178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02" name="组合 59"/>
          <p:cNvGrpSpPr/>
          <p:nvPr/>
        </p:nvGrpSpPr>
        <p:grpSpPr>
          <a:xfrm>
            <a:off x="5445442" y="934084"/>
            <a:ext cx="5758498" cy="4947287"/>
            <a:chOff x="0" y="0"/>
            <a:chExt cx="5758497" cy="4947285"/>
          </a:xfrm>
        </p:grpSpPr>
        <p:grpSp>
          <p:nvGrpSpPr>
            <p:cNvPr id="200" name="组合 46"/>
            <p:cNvGrpSpPr/>
            <p:nvPr/>
          </p:nvGrpSpPr>
          <p:grpSpPr>
            <a:xfrm>
              <a:off x="-1" y="0"/>
              <a:ext cx="5758499" cy="4947286"/>
              <a:chOff x="0" y="0"/>
              <a:chExt cx="5758497" cy="4947285"/>
            </a:xfrm>
          </p:grpSpPr>
          <p:sp>
            <p:nvSpPr>
              <p:cNvPr id="194" name="矩形 11"/>
              <p:cNvSpPr/>
              <p:nvPr/>
            </p:nvSpPr>
            <p:spPr>
              <a:xfrm>
                <a:off x="1820227" y="0"/>
                <a:ext cx="107951" cy="494728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5" name="矩形 13"/>
              <p:cNvSpPr/>
              <p:nvPr/>
            </p:nvSpPr>
            <p:spPr>
              <a:xfrm>
                <a:off x="4014787" y="0"/>
                <a:ext cx="108586" cy="494728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199" name="组合 44"/>
              <p:cNvGrpSpPr/>
              <p:nvPr/>
            </p:nvGrpSpPr>
            <p:grpSpPr>
              <a:xfrm>
                <a:off x="0" y="1400810"/>
                <a:ext cx="5758498" cy="2160906"/>
                <a:chOff x="0" y="0"/>
                <a:chExt cx="5758497" cy="2160905"/>
              </a:xfrm>
            </p:grpSpPr>
            <p:sp>
              <p:nvSpPr>
                <p:cNvPr id="196" name="矩形 14"/>
                <p:cNvSpPr/>
                <p:nvPr/>
              </p:nvSpPr>
              <p:spPr>
                <a:xfrm rot="16200000">
                  <a:off x="893127" y="348615"/>
                  <a:ext cx="109221" cy="189547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97" name="矩形 16"/>
                <p:cNvSpPr/>
                <p:nvPr/>
              </p:nvSpPr>
              <p:spPr>
                <a:xfrm rot="16200000">
                  <a:off x="2858452" y="-1038226"/>
                  <a:ext cx="118746" cy="219519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98" name="矩形 43"/>
                <p:cNvSpPr/>
                <p:nvPr/>
              </p:nvSpPr>
              <p:spPr>
                <a:xfrm rot="16200000">
                  <a:off x="4832032" y="1234440"/>
                  <a:ext cx="109221" cy="174371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</p:grpSp>
        <p:sp>
          <p:nvSpPr>
            <p:cNvPr id="201" name="矩形 58"/>
            <p:cNvSpPr/>
            <p:nvPr/>
          </p:nvSpPr>
          <p:spPr>
            <a:xfrm>
              <a:off x="4134167" y="3550920"/>
              <a:ext cx="1153796" cy="1284606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3055" y="-219710"/>
            <a:ext cx="12911456" cy="72618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5" name="Rectangle 20"/>
          <p:cNvSpPr txBox="1"/>
          <p:nvPr/>
        </p:nvSpPr>
        <p:spPr>
          <a:xfrm>
            <a:off x="9140824" y="3428999"/>
            <a:ext cx="2545082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800"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02基础知识</a:t>
            </a:r>
          </a:p>
        </p:txBody>
      </p:sp>
      <p:sp>
        <p:nvSpPr>
          <p:cNvPr id="206" name="椭圆 14"/>
          <p:cNvSpPr/>
          <p:nvPr/>
        </p:nvSpPr>
        <p:spPr>
          <a:xfrm>
            <a:off x="8009255" y="3225164"/>
            <a:ext cx="838201" cy="83820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Freeform 10"/>
          <p:cNvSpPr/>
          <p:nvPr/>
        </p:nvSpPr>
        <p:spPr>
          <a:xfrm>
            <a:off x="8278494" y="3379470"/>
            <a:ext cx="299086" cy="529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558"/>
                </a:moveTo>
                <a:lnTo>
                  <a:pt x="21600" y="4658"/>
                </a:lnTo>
                <a:lnTo>
                  <a:pt x="18061" y="4658"/>
                </a:lnTo>
                <a:lnTo>
                  <a:pt x="18061" y="0"/>
                </a:lnTo>
                <a:lnTo>
                  <a:pt x="1104" y="4078"/>
                </a:lnTo>
                <a:cubicBezTo>
                  <a:pt x="363" y="4300"/>
                  <a:pt x="0" y="4555"/>
                  <a:pt x="0" y="4803"/>
                </a:cubicBezTo>
                <a:lnTo>
                  <a:pt x="0" y="15995"/>
                </a:lnTo>
                <a:cubicBezTo>
                  <a:pt x="0" y="18213"/>
                  <a:pt x="2405" y="19894"/>
                  <a:pt x="6111" y="19894"/>
                </a:cubicBezTo>
                <a:lnTo>
                  <a:pt x="14945" y="19894"/>
                </a:lnTo>
                <a:lnTo>
                  <a:pt x="14945" y="21600"/>
                </a:lnTo>
                <a:lnTo>
                  <a:pt x="17092" y="20209"/>
                </a:lnTo>
                <a:lnTo>
                  <a:pt x="19134" y="21600"/>
                </a:lnTo>
                <a:lnTo>
                  <a:pt x="19134" y="19894"/>
                </a:lnTo>
                <a:lnTo>
                  <a:pt x="21600" y="19894"/>
                </a:lnTo>
                <a:lnTo>
                  <a:pt x="21600" y="16558"/>
                </a:lnTo>
                <a:close/>
                <a:moveTo>
                  <a:pt x="2617" y="5630"/>
                </a:moveTo>
                <a:lnTo>
                  <a:pt x="9741" y="3907"/>
                </a:lnTo>
                <a:lnTo>
                  <a:pt x="9741" y="4547"/>
                </a:lnTo>
                <a:lnTo>
                  <a:pt x="2617" y="6270"/>
                </a:lnTo>
                <a:lnTo>
                  <a:pt x="2617" y="5630"/>
                </a:lnTo>
                <a:close/>
                <a:moveTo>
                  <a:pt x="2617" y="6987"/>
                </a:moveTo>
                <a:lnTo>
                  <a:pt x="9741" y="5264"/>
                </a:lnTo>
                <a:lnTo>
                  <a:pt x="9741" y="5903"/>
                </a:lnTo>
                <a:lnTo>
                  <a:pt x="2617" y="7627"/>
                </a:lnTo>
                <a:lnTo>
                  <a:pt x="2617" y="6987"/>
                </a:lnTo>
                <a:close/>
                <a:moveTo>
                  <a:pt x="6308" y="19263"/>
                </a:moveTo>
                <a:cubicBezTo>
                  <a:pt x="3797" y="19263"/>
                  <a:pt x="1755" y="18111"/>
                  <a:pt x="1755" y="16695"/>
                </a:cubicBezTo>
                <a:cubicBezTo>
                  <a:pt x="1755" y="15654"/>
                  <a:pt x="2859" y="14733"/>
                  <a:pt x="4553" y="14332"/>
                </a:cubicBezTo>
                <a:cubicBezTo>
                  <a:pt x="5022" y="14221"/>
                  <a:pt x="17183" y="11209"/>
                  <a:pt x="17289" y="11184"/>
                </a:cubicBezTo>
                <a:lnTo>
                  <a:pt x="17289" y="11883"/>
                </a:lnTo>
                <a:cubicBezTo>
                  <a:pt x="17289" y="11883"/>
                  <a:pt x="5461" y="14809"/>
                  <a:pt x="4992" y="14920"/>
                </a:cubicBezTo>
                <a:cubicBezTo>
                  <a:pt x="3721" y="15219"/>
                  <a:pt x="2889" y="15918"/>
                  <a:pt x="2889" y="16695"/>
                </a:cubicBezTo>
                <a:cubicBezTo>
                  <a:pt x="2889" y="17753"/>
                  <a:pt x="4417" y="18614"/>
                  <a:pt x="6308" y="18614"/>
                </a:cubicBezTo>
                <a:lnTo>
                  <a:pt x="14945" y="18614"/>
                </a:lnTo>
                <a:lnTo>
                  <a:pt x="14945" y="19263"/>
                </a:lnTo>
                <a:lnTo>
                  <a:pt x="6308" y="19263"/>
                </a:lnTo>
                <a:close/>
                <a:moveTo>
                  <a:pt x="4492" y="17335"/>
                </a:moveTo>
                <a:lnTo>
                  <a:pt x="14945" y="17335"/>
                </a:lnTo>
                <a:lnTo>
                  <a:pt x="14945" y="17974"/>
                </a:lnTo>
                <a:lnTo>
                  <a:pt x="6474" y="17974"/>
                </a:lnTo>
                <a:cubicBezTo>
                  <a:pt x="5627" y="17974"/>
                  <a:pt x="4886" y="17718"/>
                  <a:pt x="4492" y="17335"/>
                </a:cubicBezTo>
                <a:close/>
                <a:moveTo>
                  <a:pt x="20466" y="19263"/>
                </a:moveTo>
                <a:lnTo>
                  <a:pt x="19134" y="19263"/>
                </a:lnTo>
                <a:lnTo>
                  <a:pt x="19134" y="18614"/>
                </a:lnTo>
                <a:lnTo>
                  <a:pt x="20466" y="18614"/>
                </a:lnTo>
                <a:lnTo>
                  <a:pt x="20466" y="19263"/>
                </a:lnTo>
                <a:close/>
                <a:moveTo>
                  <a:pt x="20466" y="17974"/>
                </a:moveTo>
                <a:lnTo>
                  <a:pt x="19134" y="17974"/>
                </a:lnTo>
                <a:lnTo>
                  <a:pt x="19134" y="17335"/>
                </a:lnTo>
                <a:lnTo>
                  <a:pt x="20466" y="17335"/>
                </a:lnTo>
                <a:lnTo>
                  <a:pt x="20466" y="17974"/>
                </a:lnTo>
                <a:close/>
                <a:moveTo>
                  <a:pt x="20466" y="16678"/>
                </a:moveTo>
                <a:lnTo>
                  <a:pt x="4175" y="16678"/>
                </a:lnTo>
                <a:cubicBezTo>
                  <a:pt x="4175" y="16678"/>
                  <a:pt x="4175" y="16678"/>
                  <a:pt x="4175" y="16669"/>
                </a:cubicBezTo>
                <a:cubicBezTo>
                  <a:pt x="4175" y="16439"/>
                  <a:pt x="4281" y="16226"/>
                  <a:pt x="4462" y="16038"/>
                </a:cubicBezTo>
                <a:lnTo>
                  <a:pt x="20466" y="16038"/>
                </a:lnTo>
                <a:lnTo>
                  <a:pt x="20466" y="16678"/>
                </a:lnTo>
                <a:close/>
                <a:moveTo>
                  <a:pt x="20466" y="15398"/>
                </a:moveTo>
                <a:lnTo>
                  <a:pt x="5899" y="15398"/>
                </a:lnTo>
                <a:lnTo>
                  <a:pt x="17425" y="12549"/>
                </a:lnTo>
                <a:cubicBezTo>
                  <a:pt x="17803" y="12455"/>
                  <a:pt x="18061" y="12242"/>
                  <a:pt x="18061" y="12020"/>
                </a:cubicBezTo>
                <a:lnTo>
                  <a:pt x="18061" y="5298"/>
                </a:lnTo>
                <a:lnTo>
                  <a:pt x="20466" y="5298"/>
                </a:lnTo>
                <a:lnTo>
                  <a:pt x="20466" y="1539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pic>
        <p:nvPicPr>
          <p:cNvPr id="208" name="图片 1" descr="图片 1"/>
          <p:cNvPicPr>
            <a:picLocks noChangeAspect="1"/>
          </p:cNvPicPr>
          <p:nvPr/>
        </p:nvPicPr>
        <p:blipFill>
          <a:blip r:embed="rId2"/>
          <a:srcRect l="7955" t="27957" r="63826" b="35803"/>
          <a:stretch>
            <a:fillRect/>
          </a:stretch>
        </p:blipFill>
        <p:spPr>
          <a:xfrm>
            <a:off x="1668779" y="1247774"/>
            <a:ext cx="5074286" cy="432625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dist="50800" dir="5400000" rotWithShape="0">
              <a:srgbClr val="000000">
                <a:alpha val="43000"/>
              </a:srgbClr>
            </a:outerShdw>
          </a:effectLst>
        </p:spPr>
      </p:pic>
      <p:sp>
        <p:nvSpPr>
          <p:cNvPr id="209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2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213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4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基础知识</a:t>
            </a:r>
          </a:p>
        </p:txBody>
      </p:sp>
      <p:sp>
        <p:nvSpPr>
          <p:cNvPr id="215" name="椭圆 2"/>
          <p:cNvSpPr/>
          <p:nvPr/>
        </p:nvSpPr>
        <p:spPr>
          <a:xfrm>
            <a:off x="1330324" y="911860"/>
            <a:ext cx="554992" cy="55499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Freeform 10"/>
          <p:cNvSpPr/>
          <p:nvPr/>
        </p:nvSpPr>
        <p:spPr>
          <a:xfrm>
            <a:off x="1462405" y="959485"/>
            <a:ext cx="259716" cy="405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558"/>
                </a:moveTo>
                <a:lnTo>
                  <a:pt x="21600" y="4658"/>
                </a:lnTo>
                <a:lnTo>
                  <a:pt x="18061" y="4658"/>
                </a:lnTo>
                <a:lnTo>
                  <a:pt x="18061" y="0"/>
                </a:lnTo>
                <a:lnTo>
                  <a:pt x="1104" y="4078"/>
                </a:lnTo>
                <a:cubicBezTo>
                  <a:pt x="363" y="4300"/>
                  <a:pt x="0" y="4555"/>
                  <a:pt x="0" y="4803"/>
                </a:cubicBezTo>
                <a:lnTo>
                  <a:pt x="0" y="15995"/>
                </a:lnTo>
                <a:cubicBezTo>
                  <a:pt x="0" y="18213"/>
                  <a:pt x="2405" y="19894"/>
                  <a:pt x="6111" y="19894"/>
                </a:cubicBezTo>
                <a:lnTo>
                  <a:pt x="14945" y="19894"/>
                </a:lnTo>
                <a:lnTo>
                  <a:pt x="14945" y="21600"/>
                </a:lnTo>
                <a:lnTo>
                  <a:pt x="17092" y="20209"/>
                </a:lnTo>
                <a:lnTo>
                  <a:pt x="19134" y="21600"/>
                </a:lnTo>
                <a:lnTo>
                  <a:pt x="19134" y="19894"/>
                </a:lnTo>
                <a:lnTo>
                  <a:pt x="21600" y="19894"/>
                </a:lnTo>
                <a:lnTo>
                  <a:pt x="21600" y="16558"/>
                </a:lnTo>
                <a:close/>
                <a:moveTo>
                  <a:pt x="2617" y="5630"/>
                </a:moveTo>
                <a:lnTo>
                  <a:pt x="9741" y="3907"/>
                </a:lnTo>
                <a:lnTo>
                  <a:pt x="9741" y="4547"/>
                </a:lnTo>
                <a:lnTo>
                  <a:pt x="2617" y="6270"/>
                </a:lnTo>
                <a:lnTo>
                  <a:pt x="2617" y="5630"/>
                </a:lnTo>
                <a:close/>
                <a:moveTo>
                  <a:pt x="2617" y="6987"/>
                </a:moveTo>
                <a:lnTo>
                  <a:pt x="9741" y="5264"/>
                </a:lnTo>
                <a:lnTo>
                  <a:pt x="9741" y="5903"/>
                </a:lnTo>
                <a:lnTo>
                  <a:pt x="2617" y="7627"/>
                </a:lnTo>
                <a:lnTo>
                  <a:pt x="2617" y="6987"/>
                </a:lnTo>
                <a:close/>
                <a:moveTo>
                  <a:pt x="6308" y="19263"/>
                </a:moveTo>
                <a:cubicBezTo>
                  <a:pt x="3797" y="19263"/>
                  <a:pt x="1755" y="18111"/>
                  <a:pt x="1755" y="16695"/>
                </a:cubicBezTo>
                <a:cubicBezTo>
                  <a:pt x="1755" y="15654"/>
                  <a:pt x="2859" y="14733"/>
                  <a:pt x="4553" y="14332"/>
                </a:cubicBezTo>
                <a:cubicBezTo>
                  <a:pt x="5022" y="14221"/>
                  <a:pt x="17183" y="11209"/>
                  <a:pt x="17289" y="11184"/>
                </a:cubicBezTo>
                <a:lnTo>
                  <a:pt x="17289" y="11883"/>
                </a:lnTo>
                <a:cubicBezTo>
                  <a:pt x="17289" y="11883"/>
                  <a:pt x="5461" y="14809"/>
                  <a:pt x="4992" y="14920"/>
                </a:cubicBezTo>
                <a:cubicBezTo>
                  <a:pt x="3721" y="15219"/>
                  <a:pt x="2889" y="15918"/>
                  <a:pt x="2889" y="16695"/>
                </a:cubicBezTo>
                <a:cubicBezTo>
                  <a:pt x="2889" y="17753"/>
                  <a:pt x="4417" y="18614"/>
                  <a:pt x="6308" y="18614"/>
                </a:cubicBezTo>
                <a:lnTo>
                  <a:pt x="14945" y="18614"/>
                </a:lnTo>
                <a:lnTo>
                  <a:pt x="14945" y="19263"/>
                </a:lnTo>
                <a:lnTo>
                  <a:pt x="6308" y="19263"/>
                </a:lnTo>
                <a:close/>
                <a:moveTo>
                  <a:pt x="4492" y="17335"/>
                </a:moveTo>
                <a:lnTo>
                  <a:pt x="14945" y="17335"/>
                </a:lnTo>
                <a:lnTo>
                  <a:pt x="14945" y="17974"/>
                </a:lnTo>
                <a:lnTo>
                  <a:pt x="6474" y="17974"/>
                </a:lnTo>
                <a:cubicBezTo>
                  <a:pt x="5627" y="17974"/>
                  <a:pt x="4886" y="17718"/>
                  <a:pt x="4492" y="17335"/>
                </a:cubicBezTo>
                <a:close/>
                <a:moveTo>
                  <a:pt x="20466" y="19263"/>
                </a:moveTo>
                <a:lnTo>
                  <a:pt x="19134" y="19263"/>
                </a:lnTo>
                <a:lnTo>
                  <a:pt x="19134" y="18614"/>
                </a:lnTo>
                <a:lnTo>
                  <a:pt x="20466" y="18614"/>
                </a:lnTo>
                <a:lnTo>
                  <a:pt x="20466" y="19263"/>
                </a:lnTo>
                <a:close/>
                <a:moveTo>
                  <a:pt x="20466" y="17974"/>
                </a:moveTo>
                <a:lnTo>
                  <a:pt x="19134" y="17974"/>
                </a:lnTo>
                <a:lnTo>
                  <a:pt x="19134" y="17335"/>
                </a:lnTo>
                <a:lnTo>
                  <a:pt x="20466" y="17335"/>
                </a:lnTo>
                <a:lnTo>
                  <a:pt x="20466" y="17974"/>
                </a:lnTo>
                <a:close/>
                <a:moveTo>
                  <a:pt x="20466" y="16678"/>
                </a:moveTo>
                <a:lnTo>
                  <a:pt x="4175" y="16678"/>
                </a:lnTo>
                <a:cubicBezTo>
                  <a:pt x="4175" y="16678"/>
                  <a:pt x="4175" y="16678"/>
                  <a:pt x="4175" y="16669"/>
                </a:cubicBezTo>
                <a:cubicBezTo>
                  <a:pt x="4175" y="16439"/>
                  <a:pt x="4281" y="16226"/>
                  <a:pt x="4462" y="16038"/>
                </a:cubicBezTo>
                <a:lnTo>
                  <a:pt x="20466" y="16038"/>
                </a:lnTo>
                <a:lnTo>
                  <a:pt x="20466" y="16678"/>
                </a:lnTo>
                <a:close/>
                <a:moveTo>
                  <a:pt x="20466" y="15398"/>
                </a:moveTo>
                <a:lnTo>
                  <a:pt x="5899" y="15398"/>
                </a:lnTo>
                <a:lnTo>
                  <a:pt x="17425" y="12549"/>
                </a:lnTo>
                <a:cubicBezTo>
                  <a:pt x="17803" y="12455"/>
                  <a:pt x="18061" y="12242"/>
                  <a:pt x="18061" y="12020"/>
                </a:cubicBezTo>
                <a:lnTo>
                  <a:pt x="18061" y="5298"/>
                </a:lnTo>
                <a:lnTo>
                  <a:pt x="20466" y="5298"/>
                </a:lnTo>
                <a:lnTo>
                  <a:pt x="20466" y="1539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17" name="文本框 9"/>
          <p:cNvSpPr txBox="1"/>
          <p:nvPr/>
        </p:nvSpPr>
        <p:spPr>
          <a:xfrm>
            <a:off x="1663700" y="2157729"/>
            <a:ext cx="8201025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indent="228600">
              <a:lnSpc>
                <a:spcPct val="15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（1）LED灯：发光二极管</a:t>
            </a:r>
          </a:p>
        </p:txBody>
      </p:sp>
      <p:sp>
        <p:nvSpPr>
          <p:cNvPr id="218" name="文本框 10"/>
          <p:cNvSpPr txBox="1"/>
          <p:nvPr/>
        </p:nvSpPr>
        <p:spPr>
          <a:xfrm>
            <a:off x="1663699" y="2571750"/>
            <a:ext cx="8352792" cy="1107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indent="228600">
              <a:lnSpc>
                <a:spcPct val="150000"/>
              </a:lnSpc>
              <a:defRPr sz="14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（2）供电模块：由电源与拨动开关组合而成。电源部分由电池盒和纽扣电池构成，供电路工作所需的电源。电池上标的“+”表示正极、“-”表示负极。拨动开关就好像一个水库闸门控制水流一样，控制电路的通断。</a:t>
            </a:r>
          </a:p>
        </p:txBody>
      </p:sp>
      <p:sp>
        <p:nvSpPr>
          <p:cNvPr id="219" name="文本框 12"/>
          <p:cNvSpPr txBox="1"/>
          <p:nvPr/>
        </p:nvSpPr>
        <p:spPr>
          <a:xfrm>
            <a:off x="1539239" y="3482340"/>
            <a:ext cx="8201026" cy="39827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</a:t>
            </a:r>
            <a:r>
              <a:rPr sz="1400"/>
              <a:t>（3）双面导电布：和电线一样，接通电路元件各功能引脚，连接电路，具有导电性。</a:t>
            </a:r>
            <a:endParaRPr sz="1400"/>
          </a:p>
        </p:txBody>
      </p:sp>
      <p:sp>
        <p:nvSpPr>
          <p:cNvPr id="220" name="文本框 15"/>
          <p:cNvSpPr txBox="1"/>
          <p:nvPr/>
        </p:nvSpPr>
        <p:spPr>
          <a:xfrm>
            <a:off x="1993264" y="1758950"/>
            <a:ext cx="1811021" cy="4089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1、认一认</a:t>
            </a:r>
          </a:p>
        </p:txBody>
      </p:sp>
      <p:pic>
        <p:nvPicPr>
          <p:cNvPr id="221" name="图片 17" descr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60245" y="4599940"/>
            <a:ext cx="1380491" cy="9690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2" name="图片 19" descr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54" y="4456429"/>
            <a:ext cx="2938146" cy="12560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3" name="图片 20" descr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630" y="4382134"/>
            <a:ext cx="1353186" cy="1345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4" name="图片 7" descr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598" y="4422775"/>
            <a:ext cx="1259206" cy="12598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3" animBg="1" advAuto="0"/>
      <p:bldP spid="217" grpId="1" animBg="1" advAuto="0"/>
      <p:bldP spid="218" grpId="2" animBg="1" advAuto="0"/>
      <p:bldP spid="221" grpId="4" animBg="1" advAuto="0"/>
      <p:bldP spid="222" grpId="5" animBg="1" advAuto="0"/>
      <p:bldP spid="223" grpId="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7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228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9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基础知识</a:t>
            </a:r>
          </a:p>
        </p:txBody>
      </p:sp>
      <p:sp>
        <p:nvSpPr>
          <p:cNvPr id="230" name="椭圆 2"/>
          <p:cNvSpPr/>
          <p:nvPr/>
        </p:nvSpPr>
        <p:spPr>
          <a:xfrm>
            <a:off x="1330324" y="911860"/>
            <a:ext cx="554992" cy="55499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1" name="Freeform 10"/>
          <p:cNvSpPr/>
          <p:nvPr/>
        </p:nvSpPr>
        <p:spPr>
          <a:xfrm>
            <a:off x="1462405" y="959485"/>
            <a:ext cx="259716" cy="405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558"/>
                </a:moveTo>
                <a:lnTo>
                  <a:pt x="21600" y="4658"/>
                </a:lnTo>
                <a:lnTo>
                  <a:pt x="18061" y="4658"/>
                </a:lnTo>
                <a:lnTo>
                  <a:pt x="18061" y="0"/>
                </a:lnTo>
                <a:lnTo>
                  <a:pt x="1104" y="4078"/>
                </a:lnTo>
                <a:cubicBezTo>
                  <a:pt x="363" y="4300"/>
                  <a:pt x="0" y="4555"/>
                  <a:pt x="0" y="4803"/>
                </a:cubicBezTo>
                <a:lnTo>
                  <a:pt x="0" y="15995"/>
                </a:lnTo>
                <a:cubicBezTo>
                  <a:pt x="0" y="18213"/>
                  <a:pt x="2405" y="19894"/>
                  <a:pt x="6111" y="19894"/>
                </a:cubicBezTo>
                <a:lnTo>
                  <a:pt x="14945" y="19894"/>
                </a:lnTo>
                <a:lnTo>
                  <a:pt x="14945" y="21600"/>
                </a:lnTo>
                <a:lnTo>
                  <a:pt x="17092" y="20209"/>
                </a:lnTo>
                <a:lnTo>
                  <a:pt x="19134" y="21600"/>
                </a:lnTo>
                <a:lnTo>
                  <a:pt x="19134" y="19894"/>
                </a:lnTo>
                <a:lnTo>
                  <a:pt x="21600" y="19894"/>
                </a:lnTo>
                <a:lnTo>
                  <a:pt x="21600" y="16558"/>
                </a:lnTo>
                <a:close/>
                <a:moveTo>
                  <a:pt x="2617" y="5630"/>
                </a:moveTo>
                <a:lnTo>
                  <a:pt x="9741" y="3907"/>
                </a:lnTo>
                <a:lnTo>
                  <a:pt x="9741" y="4547"/>
                </a:lnTo>
                <a:lnTo>
                  <a:pt x="2617" y="6270"/>
                </a:lnTo>
                <a:lnTo>
                  <a:pt x="2617" y="5630"/>
                </a:lnTo>
                <a:close/>
                <a:moveTo>
                  <a:pt x="2617" y="6987"/>
                </a:moveTo>
                <a:lnTo>
                  <a:pt x="9741" y="5264"/>
                </a:lnTo>
                <a:lnTo>
                  <a:pt x="9741" y="5903"/>
                </a:lnTo>
                <a:lnTo>
                  <a:pt x="2617" y="7627"/>
                </a:lnTo>
                <a:lnTo>
                  <a:pt x="2617" y="6987"/>
                </a:lnTo>
                <a:close/>
                <a:moveTo>
                  <a:pt x="6308" y="19263"/>
                </a:moveTo>
                <a:cubicBezTo>
                  <a:pt x="3797" y="19263"/>
                  <a:pt x="1755" y="18111"/>
                  <a:pt x="1755" y="16695"/>
                </a:cubicBezTo>
                <a:cubicBezTo>
                  <a:pt x="1755" y="15654"/>
                  <a:pt x="2859" y="14733"/>
                  <a:pt x="4553" y="14332"/>
                </a:cubicBezTo>
                <a:cubicBezTo>
                  <a:pt x="5022" y="14221"/>
                  <a:pt x="17183" y="11209"/>
                  <a:pt x="17289" y="11184"/>
                </a:cubicBezTo>
                <a:lnTo>
                  <a:pt x="17289" y="11883"/>
                </a:lnTo>
                <a:cubicBezTo>
                  <a:pt x="17289" y="11883"/>
                  <a:pt x="5461" y="14809"/>
                  <a:pt x="4992" y="14920"/>
                </a:cubicBezTo>
                <a:cubicBezTo>
                  <a:pt x="3721" y="15219"/>
                  <a:pt x="2889" y="15918"/>
                  <a:pt x="2889" y="16695"/>
                </a:cubicBezTo>
                <a:cubicBezTo>
                  <a:pt x="2889" y="17753"/>
                  <a:pt x="4417" y="18614"/>
                  <a:pt x="6308" y="18614"/>
                </a:cubicBezTo>
                <a:lnTo>
                  <a:pt x="14945" y="18614"/>
                </a:lnTo>
                <a:lnTo>
                  <a:pt x="14945" y="19263"/>
                </a:lnTo>
                <a:lnTo>
                  <a:pt x="6308" y="19263"/>
                </a:lnTo>
                <a:close/>
                <a:moveTo>
                  <a:pt x="4492" y="17335"/>
                </a:moveTo>
                <a:lnTo>
                  <a:pt x="14945" y="17335"/>
                </a:lnTo>
                <a:lnTo>
                  <a:pt x="14945" y="17974"/>
                </a:lnTo>
                <a:lnTo>
                  <a:pt x="6474" y="17974"/>
                </a:lnTo>
                <a:cubicBezTo>
                  <a:pt x="5627" y="17974"/>
                  <a:pt x="4886" y="17718"/>
                  <a:pt x="4492" y="17335"/>
                </a:cubicBezTo>
                <a:close/>
                <a:moveTo>
                  <a:pt x="20466" y="19263"/>
                </a:moveTo>
                <a:lnTo>
                  <a:pt x="19134" y="19263"/>
                </a:lnTo>
                <a:lnTo>
                  <a:pt x="19134" y="18614"/>
                </a:lnTo>
                <a:lnTo>
                  <a:pt x="20466" y="18614"/>
                </a:lnTo>
                <a:lnTo>
                  <a:pt x="20466" y="19263"/>
                </a:lnTo>
                <a:close/>
                <a:moveTo>
                  <a:pt x="20466" y="17974"/>
                </a:moveTo>
                <a:lnTo>
                  <a:pt x="19134" y="17974"/>
                </a:lnTo>
                <a:lnTo>
                  <a:pt x="19134" y="17335"/>
                </a:lnTo>
                <a:lnTo>
                  <a:pt x="20466" y="17335"/>
                </a:lnTo>
                <a:lnTo>
                  <a:pt x="20466" y="17974"/>
                </a:lnTo>
                <a:close/>
                <a:moveTo>
                  <a:pt x="20466" y="16678"/>
                </a:moveTo>
                <a:lnTo>
                  <a:pt x="4175" y="16678"/>
                </a:lnTo>
                <a:cubicBezTo>
                  <a:pt x="4175" y="16678"/>
                  <a:pt x="4175" y="16678"/>
                  <a:pt x="4175" y="16669"/>
                </a:cubicBezTo>
                <a:cubicBezTo>
                  <a:pt x="4175" y="16439"/>
                  <a:pt x="4281" y="16226"/>
                  <a:pt x="4462" y="16038"/>
                </a:cubicBezTo>
                <a:lnTo>
                  <a:pt x="20466" y="16038"/>
                </a:lnTo>
                <a:lnTo>
                  <a:pt x="20466" y="16678"/>
                </a:lnTo>
                <a:close/>
                <a:moveTo>
                  <a:pt x="20466" y="15398"/>
                </a:moveTo>
                <a:lnTo>
                  <a:pt x="5899" y="15398"/>
                </a:lnTo>
                <a:lnTo>
                  <a:pt x="17425" y="12549"/>
                </a:lnTo>
                <a:cubicBezTo>
                  <a:pt x="17803" y="12455"/>
                  <a:pt x="18061" y="12242"/>
                  <a:pt x="18061" y="12020"/>
                </a:cubicBezTo>
                <a:lnTo>
                  <a:pt x="18061" y="5298"/>
                </a:lnTo>
                <a:lnTo>
                  <a:pt x="20466" y="5298"/>
                </a:lnTo>
                <a:lnTo>
                  <a:pt x="20466" y="1539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32" name="文本框 11"/>
          <p:cNvSpPr txBox="1"/>
          <p:nvPr/>
        </p:nvSpPr>
        <p:spPr>
          <a:xfrm>
            <a:off x="4949190" y="4996815"/>
            <a:ext cx="2761616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indent="228600"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通过拨动开关柄使电路接通或断开，从而达到切换电路的目的。</a:t>
            </a:r>
          </a:p>
        </p:txBody>
      </p:sp>
      <p:pic>
        <p:nvPicPr>
          <p:cNvPr id="233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75" y="2379979"/>
            <a:ext cx="1293495" cy="25215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4" name="文本框 14"/>
          <p:cNvSpPr txBox="1"/>
          <p:nvPr/>
        </p:nvSpPr>
        <p:spPr>
          <a:xfrm>
            <a:off x="2000249" y="4996815"/>
            <a:ext cx="2778762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indent="228600"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又叫LED灯：可以直接把电能转化为光能，发出特定颜色的光。</a:t>
            </a:r>
          </a:p>
        </p:txBody>
      </p:sp>
      <p:pic>
        <p:nvPicPr>
          <p:cNvPr id="235" name="图片 22" descr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217" y="2368550"/>
            <a:ext cx="1330961" cy="2585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6" name="文本框 23"/>
          <p:cNvSpPr txBox="1"/>
          <p:nvPr/>
        </p:nvSpPr>
        <p:spPr>
          <a:xfrm>
            <a:off x="8056244" y="4996815"/>
            <a:ext cx="2392046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indent="228600"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外形尺寸像一颗小纽扣的电池，提供电路所需的能量。</a:t>
            </a:r>
          </a:p>
        </p:txBody>
      </p:sp>
      <p:pic>
        <p:nvPicPr>
          <p:cNvPr id="237" name="图片 3" descr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2329179"/>
            <a:ext cx="1350645" cy="26231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8" name="椭圆 25"/>
          <p:cNvSpPr/>
          <p:nvPr/>
        </p:nvSpPr>
        <p:spPr>
          <a:xfrm>
            <a:off x="5063878" y="5201734"/>
            <a:ext cx="78659" cy="78659"/>
          </a:xfrm>
          <a:prstGeom prst="ellipse">
            <a:avLst/>
          </a:prstGeom>
          <a:solidFill>
            <a:srgbClr val="FCA0AD"/>
          </a:solidFill>
          <a:ln w="25400">
            <a:solidFill>
              <a:srgbClr val="FCA0AD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椭圆 26"/>
          <p:cNvSpPr/>
          <p:nvPr/>
        </p:nvSpPr>
        <p:spPr>
          <a:xfrm>
            <a:off x="2081860" y="5201734"/>
            <a:ext cx="78659" cy="78659"/>
          </a:xfrm>
          <a:prstGeom prst="ellipse">
            <a:avLst/>
          </a:prstGeom>
          <a:solidFill>
            <a:srgbClr val="B6C4EF"/>
          </a:solidFill>
          <a:ln w="25400">
            <a:solidFill>
              <a:srgbClr val="B6C4E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椭圆 27"/>
          <p:cNvSpPr/>
          <p:nvPr/>
        </p:nvSpPr>
        <p:spPr>
          <a:xfrm>
            <a:off x="8149376" y="5201734"/>
            <a:ext cx="78659" cy="78659"/>
          </a:xfrm>
          <a:prstGeom prst="ellipse">
            <a:avLst/>
          </a:prstGeom>
          <a:solidFill>
            <a:srgbClr val="B7E5D9"/>
          </a:solidFill>
          <a:ln w="25400">
            <a:solidFill>
              <a:srgbClr val="B7E5D9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1" name="文本框 62"/>
          <p:cNvSpPr txBox="1"/>
          <p:nvPr/>
        </p:nvSpPr>
        <p:spPr>
          <a:xfrm>
            <a:off x="1722120" y="1754504"/>
            <a:ext cx="179451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2、学一学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2" animBg="1" advAuto="0"/>
      <p:bldP spid="232" grpId="3" animBg="1" advAuto="0"/>
      <p:bldP spid="236" grpId="4" animBg="1" advAuto="0"/>
      <p:bldP spid="233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4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245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6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基础知识</a:t>
            </a:r>
          </a:p>
        </p:txBody>
      </p:sp>
      <p:sp>
        <p:nvSpPr>
          <p:cNvPr id="247" name="椭圆 2"/>
          <p:cNvSpPr/>
          <p:nvPr/>
        </p:nvSpPr>
        <p:spPr>
          <a:xfrm>
            <a:off x="1330324" y="911860"/>
            <a:ext cx="554992" cy="55499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8" name="Freeform 10"/>
          <p:cNvSpPr/>
          <p:nvPr/>
        </p:nvSpPr>
        <p:spPr>
          <a:xfrm>
            <a:off x="1462405" y="959485"/>
            <a:ext cx="259716" cy="405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558"/>
                </a:moveTo>
                <a:lnTo>
                  <a:pt x="21600" y="4658"/>
                </a:lnTo>
                <a:lnTo>
                  <a:pt x="18061" y="4658"/>
                </a:lnTo>
                <a:lnTo>
                  <a:pt x="18061" y="0"/>
                </a:lnTo>
                <a:lnTo>
                  <a:pt x="1104" y="4078"/>
                </a:lnTo>
                <a:cubicBezTo>
                  <a:pt x="363" y="4300"/>
                  <a:pt x="0" y="4555"/>
                  <a:pt x="0" y="4803"/>
                </a:cubicBezTo>
                <a:lnTo>
                  <a:pt x="0" y="15995"/>
                </a:lnTo>
                <a:cubicBezTo>
                  <a:pt x="0" y="18213"/>
                  <a:pt x="2405" y="19894"/>
                  <a:pt x="6111" y="19894"/>
                </a:cubicBezTo>
                <a:lnTo>
                  <a:pt x="14945" y="19894"/>
                </a:lnTo>
                <a:lnTo>
                  <a:pt x="14945" y="21600"/>
                </a:lnTo>
                <a:lnTo>
                  <a:pt x="17092" y="20209"/>
                </a:lnTo>
                <a:lnTo>
                  <a:pt x="19134" y="21600"/>
                </a:lnTo>
                <a:lnTo>
                  <a:pt x="19134" y="19894"/>
                </a:lnTo>
                <a:lnTo>
                  <a:pt x="21600" y="19894"/>
                </a:lnTo>
                <a:lnTo>
                  <a:pt x="21600" y="16558"/>
                </a:lnTo>
                <a:close/>
                <a:moveTo>
                  <a:pt x="2617" y="5630"/>
                </a:moveTo>
                <a:lnTo>
                  <a:pt x="9741" y="3907"/>
                </a:lnTo>
                <a:lnTo>
                  <a:pt x="9741" y="4547"/>
                </a:lnTo>
                <a:lnTo>
                  <a:pt x="2617" y="6270"/>
                </a:lnTo>
                <a:lnTo>
                  <a:pt x="2617" y="5630"/>
                </a:lnTo>
                <a:close/>
                <a:moveTo>
                  <a:pt x="2617" y="6987"/>
                </a:moveTo>
                <a:lnTo>
                  <a:pt x="9741" y="5264"/>
                </a:lnTo>
                <a:lnTo>
                  <a:pt x="9741" y="5903"/>
                </a:lnTo>
                <a:lnTo>
                  <a:pt x="2617" y="7627"/>
                </a:lnTo>
                <a:lnTo>
                  <a:pt x="2617" y="6987"/>
                </a:lnTo>
                <a:close/>
                <a:moveTo>
                  <a:pt x="6308" y="19263"/>
                </a:moveTo>
                <a:cubicBezTo>
                  <a:pt x="3797" y="19263"/>
                  <a:pt x="1755" y="18111"/>
                  <a:pt x="1755" y="16695"/>
                </a:cubicBezTo>
                <a:cubicBezTo>
                  <a:pt x="1755" y="15654"/>
                  <a:pt x="2859" y="14733"/>
                  <a:pt x="4553" y="14332"/>
                </a:cubicBezTo>
                <a:cubicBezTo>
                  <a:pt x="5022" y="14221"/>
                  <a:pt x="17183" y="11209"/>
                  <a:pt x="17289" y="11184"/>
                </a:cubicBezTo>
                <a:lnTo>
                  <a:pt x="17289" y="11883"/>
                </a:lnTo>
                <a:cubicBezTo>
                  <a:pt x="17289" y="11883"/>
                  <a:pt x="5461" y="14809"/>
                  <a:pt x="4992" y="14920"/>
                </a:cubicBezTo>
                <a:cubicBezTo>
                  <a:pt x="3721" y="15219"/>
                  <a:pt x="2889" y="15918"/>
                  <a:pt x="2889" y="16695"/>
                </a:cubicBezTo>
                <a:cubicBezTo>
                  <a:pt x="2889" y="17753"/>
                  <a:pt x="4417" y="18614"/>
                  <a:pt x="6308" y="18614"/>
                </a:cubicBezTo>
                <a:lnTo>
                  <a:pt x="14945" y="18614"/>
                </a:lnTo>
                <a:lnTo>
                  <a:pt x="14945" y="19263"/>
                </a:lnTo>
                <a:lnTo>
                  <a:pt x="6308" y="19263"/>
                </a:lnTo>
                <a:close/>
                <a:moveTo>
                  <a:pt x="4492" y="17335"/>
                </a:moveTo>
                <a:lnTo>
                  <a:pt x="14945" y="17335"/>
                </a:lnTo>
                <a:lnTo>
                  <a:pt x="14945" y="17974"/>
                </a:lnTo>
                <a:lnTo>
                  <a:pt x="6474" y="17974"/>
                </a:lnTo>
                <a:cubicBezTo>
                  <a:pt x="5627" y="17974"/>
                  <a:pt x="4886" y="17718"/>
                  <a:pt x="4492" y="17335"/>
                </a:cubicBezTo>
                <a:close/>
                <a:moveTo>
                  <a:pt x="20466" y="19263"/>
                </a:moveTo>
                <a:lnTo>
                  <a:pt x="19134" y="19263"/>
                </a:lnTo>
                <a:lnTo>
                  <a:pt x="19134" y="18614"/>
                </a:lnTo>
                <a:lnTo>
                  <a:pt x="20466" y="18614"/>
                </a:lnTo>
                <a:lnTo>
                  <a:pt x="20466" y="19263"/>
                </a:lnTo>
                <a:close/>
                <a:moveTo>
                  <a:pt x="20466" y="17974"/>
                </a:moveTo>
                <a:lnTo>
                  <a:pt x="19134" y="17974"/>
                </a:lnTo>
                <a:lnTo>
                  <a:pt x="19134" y="17335"/>
                </a:lnTo>
                <a:lnTo>
                  <a:pt x="20466" y="17335"/>
                </a:lnTo>
                <a:lnTo>
                  <a:pt x="20466" y="17974"/>
                </a:lnTo>
                <a:close/>
                <a:moveTo>
                  <a:pt x="20466" y="16678"/>
                </a:moveTo>
                <a:lnTo>
                  <a:pt x="4175" y="16678"/>
                </a:lnTo>
                <a:cubicBezTo>
                  <a:pt x="4175" y="16678"/>
                  <a:pt x="4175" y="16678"/>
                  <a:pt x="4175" y="16669"/>
                </a:cubicBezTo>
                <a:cubicBezTo>
                  <a:pt x="4175" y="16439"/>
                  <a:pt x="4281" y="16226"/>
                  <a:pt x="4462" y="16038"/>
                </a:cubicBezTo>
                <a:lnTo>
                  <a:pt x="20466" y="16038"/>
                </a:lnTo>
                <a:lnTo>
                  <a:pt x="20466" y="16678"/>
                </a:lnTo>
                <a:close/>
                <a:moveTo>
                  <a:pt x="20466" y="15398"/>
                </a:moveTo>
                <a:lnTo>
                  <a:pt x="5899" y="15398"/>
                </a:lnTo>
                <a:lnTo>
                  <a:pt x="17425" y="12549"/>
                </a:lnTo>
                <a:cubicBezTo>
                  <a:pt x="17803" y="12455"/>
                  <a:pt x="18061" y="12242"/>
                  <a:pt x="18061" y="12020"/>
                </a:cubicBezTo>
                <a:lnTo>
                  <a:pt x="18061" y="5298"/>
                </a:lnTo>
                <a:lnTo>
                  <a:pt x="20466" y="5298"/>
                </a:lnTo>
                <a:lnTo>
                  <a:pt x="20466" y="1539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49" name="文本框 36"/>
          <p:cNvSpPr txBox="1"/>
          <p:nvPr/>
        </p:nvSpPr>
        <p:spPr>
          <a:xfrm>
            <a:off x="2007869" y="2439670"/>
            <a:ext cx="8653782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    </a:t>
            </a:r>
            <a:r>
              <a:rPr>
                <a:solidFill>
                  <a:srgbClr val="404040"/>
                </a:solidFill>
              </a:rPr>
              <a:t> </a:t>
            </a:r>
            <a:r>
              <a:rPr b="1">
                <a:solidFill>
                  <a:srgbClr val="404040"/>
                </a:solidFill>
              </a:rPr>
              <a:t>电流回路</a:t>
            </a:r>
            <a:r>
              <a:t>：电流从电源的正极流出，通过</a:t>
            </a:r>
            <a:r>
              <a:rPr>
                <a:solidFill>
                  <a:srgbClr val="FF0000"/>
                </a:solidFill>
              </a:rPr>
              <a:t>用电器（LED灯）</a:t>
            </a:r>
            <a:r>
              <a:t>，再从电源负极流入，这样就形成了回路。来回流动的电子，叫做电流。</a:t>
            </a:r>
          </a:p>
        </p:txBody>
      </p:sp>
      <p:sp>
        <p:nvSpPr>
          <p:cNvPr id="250" name="直接连接符 37"/>
          <p:cNvSpPr/>
          <p:nvPr/>
        </p:nvSpPr>
        <p:spPr>
          <a:xfrm>
            <a:off x="6816090" y="4157979"/>
            <a:ext cx="861061" cy="1016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1" name="直接连接符 38"/>
          <p:cNvSpPr/>
          <p:nvPr/>
        </p:nvSpPr>
        <p:spPr>
          <a:xfrm>
            <a:off x="7677150" y="3965574"/>
            <a:ext cx="0" cy="418467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2" name="直接连接符 39"/>
          <p:cNvSpPr/>
          <p:nvPr/>
        </p:nvSpPr>
        <p:spPr>
          <a:xfrm>
            <a:off x="7749540" y="4023995"/>
            <a:ext cx="10796" cy="286386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3" name="直接连接符 40"/>
          <p:cNvSpPr/>
          <p:nvPr/>
        </p:nvSpPr>
        <p:spPr>
          <a:xfrm>
            <a:off x="7941309" y="4031615"/>
            <a:ext cx="10796" cy="286386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4" name="直接连接符 41"/>
          <p:cNvSpPr/>
          <p:nvPr/>
        </p:nvSpPr>
        <p:spPr>
          <a:xfrm>
            <a:off x="7850505" y="3965574"/>
            <a:ext cx="1" cy="418467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5" name="直接连接符 42"/>
          <p:cNvSpPr/>
          <p:nvPr/>
        </p:nvSpPr>
        <p:spPr>
          <a:xfrm>
            <a:off x="7952105" y="4169409"/>
            <a:ext cx="861061" cy="1016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6" name="直接连接符 43"/>
          <p:cNvSpPr/>
          <p:nvPr/>
        </p:nvSpPr>
        <p:spPr>
          <a:xfrm flipH="1">
            <a:off x="6813550" y="4168775"/>
            <a:ext cx="13335" cy="57531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7" name="直接连接符 44"/>
          <p:cNvSpPr/>
          <p:nvPr/>
        </p:nvSpPr>
        <p:spPr>
          <a:xfrm>
            <a:off x="7941309" y="4754245"/>
            <a:ext cx="861061" cy="1016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8" name="直接连接符 45"/>
          <p:cNvSpPr/>
          <p:nvPr/>
        </p:nvSpPr>
        <p:spPr>
          <a:xfrm>
            <a:off x="6813549" y="4744084"/>
            <a:ext cx="861061" cy="1016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9" name="直接连接符 46"/>
          <p:cNvSpPr/>
          <p:nvPr/>
        </p:nvSpPr>
        <p:spPr>
          <a:xfrm flipH="1">
            <a:off x="8789035" y="4178934"/>
            <a:ext cx="13335" cy="57531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60" name="椭圆 48"/>
          <p:cNvSpPr/>
          <p:nvPr/>
        </p:nvSpPr>
        <p:spPr>
          <a:xfrm>
            <a:off x="7677149" y="4605654"/>
            <a:ext cx="288292" cy="28765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1" name="直接连接符 49"/>
          <p:cNvSpPr/>
          <p:nvPr/>
        </p:nvSpPr>
        <p:spPr>
          <a:xfrm>
            <a:off x="7719059" y="4647565"/>
            <a:ext cx="204471" cy="20383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62" name="直接连接符 50"/>
          <p:cNvSpPr/>
          <p:nvPr/>
        </p:nvSpPr>
        <p:spPr>
          <a:xfrm flipH="1">
            <a:off x="7719059" y="4647565"/>
            <a:ext cx="204471" cy="20383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63" name="文本框 51"/>
          <p:cNvSpPr txBox="1"/>
          <p:nvPr/>
        </p:nvSpPr>
        <p:spPr>
          <a:xfrm>
            <a:off x="7367905" y="3811270"/>
            <a:ext cx="226696" cy="358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t>+</a:t>
            </a:r>
          </a:p>
        </p:txBody>
      </p:sp>
      <p:sp>
        <p:nvSpPr>
          <p:cNvPr id="264" name="文本框 52"/>
          <p:cNvSpPr txBox="1"/>
          <p:nvPr/>
        </p:nvSpPr>
        <p:spPr>
          <a:xfrm>
            <a:off x="7965440" y="3811270"/>
            <a:ext cx="302261" cy="358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t>-</a:t>
            </a:r>
          </a:p>
        </p:txBody>
      </p:sp>
      <p:pic>
        <p:nvPicPr>
          <p:cNvPr id="265" name="图片 53" descr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170" y="3285490"/>
            <a:ext cx="1581151" cy="2362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文本框 54"/>
          <p:cNvSpPr txBox="1"/>
          <p:nvPr/>
        </p:nvSpPr>
        <p:spPr>
          <a:xfrm>
            <a:off x="4279899" y="3655695"/>
            <a:ext cx="226697" cy="358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t>+</a:t>
            </a:r>
          </a:p>
        </p:txBody>
      </p:sp>
      <p:sp>
        <p:nvSpPr>
          <p:cNvPr id="267" name="文本框 55"/>
          <p:cNvSpPr txBox="1"/>
          <p:nvPr/>
        </p:nvSpPr>
        <p:spPr>
          <a:xfrm>
            <a:off x="4215765" y="5415279"/>
            <a:ext cx="226696" cy="358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t>+</a:t>
            </a:r>
          </a:p>
        </p:txBody>
      </p:sp>
      <p:sp>
        <p:nvSpPr>
          <p:cNvPr id="268" name="文本框 57"/>
          <p:cNvSpPr txBox="1"/>
          <p:nvPr/>
        </p:nvSpPr>
        <p:spPr>
          <a:xfrm>
            <a:off x="4805679" y="3663315"/>
            <a:ext cx="302261" cy="358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t>-</a:t>
            </a:r>
          </a:p>
        </p:txBody>
      </p:sp>
      <p:sp>
        <p:nvSpPr>
          <p:cNvPr id="269" name="文本框 58"/>
          <p:cNvSpPr txBox="1"/>
          <p:nvPr/>
        </p:nvSpPr>
        <p:spPr>
          <a:xfrm>
            <a:off x="4940934" y="5415279"/>
            <a:ext cx="302261" cy="358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t>-</a:t>
            </a:r>
          </a:p>
        </p:txBody>
      </p:sp>
      <p:sp>
        <p:nvSpPr>
          <p:cNvPr id="270" name="文本框 63"/>
          <p:cNvSpPr txBox="1"/>
          <p:nvPr/>
        </p:nvSpPr>
        <p:spPr>
          <a:xfrm>
            <a:off x="1732279" y="1823720"/>
            <a:ext cx="179451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2、学一学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图片 56" descr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941"/>
            <a:ext cx="12254866" cy="6894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3" name="文本框 18"/>
          <p:cNvSpPr txBox="1"/>
          <p:nvPr/>
        </p:nvSpPr>
        <p:spPr>
          <a:xfrm>
            <a:off x="8672830" y="6430645"/>
            <a:ext cx="341757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浙江格创教育科技有限公司（StarLab创客社区）</a:t>
            </a:r>
          </a:p>
        </p:txBody>
      </p:sp>
      <p:pic>
        <p:nvPicPr>
          <p:cNvPr id="274" name="图片 47" descr="图片 47"/>
          <p:cNvPicPr>
            <a:picLocks noChangeAspect="1"/>
          </p:cNvPicPr>
          <p:nvPr/>
        </p:nvPicPr>
        <p:blipFill>
          <a:blip r:embed="rId2"/>
          <a:srcRect l="37989" t="52683" r="55117" b="43099"/>
          <a:stretch>
            <a:fillRect/>
          </a:stretch>
        </p:blipFill>
        <p:spPr>
          <a:xfrm>
            <a:off x="1440180" y="1005205"/>
            <a:ext cx="728981" cy="630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5" name="Rectangle 20"/>
          <p:cNvSpPr txBox="1"/>
          <p:nvPr/>
        </p:nvSpPr>
        <p:spPr>
          <a:xfrm>
            <a:off x="2068829" y="1005205"/>
            <a:ext cx="2077086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400" b="1" spc="100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基础知识</a:t>
            </a:r>
          </a:p>
        </p:txBody>
      </p:sp>
      <p:sp>
        <p:nvSpPr>
          <p:cNvPr id="276" name="椭圆 2"/>
          <p:cNvSpPr/>
          <p:nvPr/>
        </p:nvSpPr>
        <p:spPr>
          <a:xfrm>
            <a:off x="1330324" y="911860"/>
            <a:ext cx="554992" cy="554991"/>
          </a:xfrm>
          <a:prstGeom prst="ellipse">
            <a:avLst/>
          </a:prstGeom>
          <a:solidFill>
            <a:srgbClr val="B6D2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Freeform 10"/>
          <p:cNvSpPr/>
          <p:nvPr/>
        </p:nvSpPr>
        <p:spPr>
          <a:xfrm>
            <a:off x="1462405" y="959485"/>
            <a:ext cx="259716" cy="405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558"/>
                </a:moveTo>
                <a:lnTo>
                  <a:pt x="21600" y="4658"/>
                </a:lnTo>
                <a:lnTo>
                  <a:pt x="18061" y="4658"/>
                </a:lnTo>
                <a:lnTo>
                  <a:pt x="18061" y="0"/>
                </a:lnTo>
                <a:lnTo>
                  <a:pt x="1104" y="4078"/>
                </a:lnTo>
                <a:cubicBezTo>
                  <a:pt x="363" y="4300"/>
                  <a:pt x="0" y="4555"/>
                  <a:pt x="0" y="4803"/>
                </a:cubicBezTo>
                <a:lnTo>
                  <a:pt x="0" y="15995"/>
                </a:lnTo>
                <a:cubicBezTo>
                  <a:pt x="0" y="18213"/>
                  <a:pt x="2405" y="19894"/>
                  <a:pt x="6111" y="19894"/>
                </a:cubicBezTo>
                <a:lnTo>
                  <a:pt x="14945" y="19894"/>
                </a:lnTo>
                <a:lnTo>
                  <a:pt x="14945" y="21600"/>
                </a:lnTo>
                <a:lnTo>
                  <a:pt x="17092" y="20209"/>
                </a:lnTo>
                <a:lnTo>
                  <a:pt x="19134" y="21600"/>
                </a:lnTo>
                <a:lnTo>
                  <a:pt x="19134" y="19894"/>
                </a:lnTo>
                <a:lnTo>
                  <a:pt x="21600" y="19894"/>
                </a:lnTo>
                <a:lnTo>
                  <a:pt x="21600" y="16558"/>
                </a:lnTo>
                <a:close/>
                <a:moveTo>
                  <a:pt x="2617" y="5630"/>
                </a:moveTo>
                <a:lnTo>
                  <a:pt x="9741" y="3907"/>
                </a:lnTo>
                <a:lnTo>
                  <a:pt x="9741" y="4547"/>
                </a:lnTo>
                <a:lnTo>
                  <a:pt x="2617" y="6270"/>
                </a:lnTo>
                <a:lnTo>
                  <a:pt x="2617" y="5630"/>
                </a:lnTo>
                <a:close/>
                <a:moveTo>
                  <a:pt x="2617" y="6987"/>
                </a:moveTo>
                <a:lnTo>
                  <a:pt x="9741" y="5264"/>
                </a:lnTo>
                <a:lnTo>
                  <a:pt x="9741" y="5903"/>
                </a:lnTo>
                <a:lnTo>
                  <a:pt x="2617" y="7627"/>
                </a:lnTo>
                <a:lnTo>
                  <a:pt x="2617" y="6987"/>
                </a:lnTo>
                <a:close/>
                <a:moveTo>
                  <a:pt x="6308" y="19263"/>
                </a:moveTo>
                <a:cubicBezTo>
                  <a:pt x="3797" y="19263"/>
                  <a:pt x="1755" y="18111"/>
                  <a:pt x="1755" y="16695"/>
                </a:cubicBezTo>
                <a:cubicBezTo>
                  <a:pt x="1755" y="15654"/>
                  <a:pt x="2859" y="14733"/>
                  <a:pt x="4553" y="14332"/>
                </a:cubicBezTo>
                <a:cubicBezTo>
                  <a:pt x="5022" y="14221"/>
                  <a:pt x="17183" y="11209"/>
                  <a:pt x="17289" y="11184"/>
                </a:cubicBezTo>
                <a:lnTo>
                  <a:pt x="17289" y="11883"/>
                </a:lnTo>
                <a:cubicBezTo>
                  <a:pt x="17289" y="11883"/>
                  <a:pt x="5461" y="14809"/>
                  <a:pt x="4992" y="14920"/>
                </a:cubicBezTo>
                <a:cubicBezTo>
                  <a:pt x="3721" y="15219"/>
                  <a:pt x="2889" y="15918"/>
                  <a:pt x="2889" y="16695"/>
                </a:cubicBezTo>
                <a:cubicBezTo>
                  <a:pt x="2889" y="17753"/>
                  <a:pt x="4417" y="18614"/>
                  <a:pt x="6308" y="18614"/>
                </a:cubicBezTo>
                <a:lnTo>
                  <a:pt x="14945" y="18614"/>
                </a:lnTo>
                <a:lnTo>
                  <a:pt x="14945" y="19263"/>
                </a:lnTo>
                <a:lnTo>
                  <a:pt x="6308" y="19263"/>
                </a:lnTo>
                <a:close/>
                <a:moveTo>
                  <a:pt x="4492" y="17335"/>
                </a:moveTo>
                <a:lnTo>
                  <a:pt x="14945" y="17335"/>
                </a:lnTo>
                <a:lnTo>
                  <a:pt x="14945" y="17974"/>
                </a:lnTo>
                <a:lnTo>
                  <a:pt x="6474" y="17974"/>
                </a:lnTo>
                <a:cubicBezTo>
                  <a:pt x="5627" y="17974"/>
                  <a:pt x="4886" y="17718"/>
                  <a:pt x="4492" y="17335"/>
                </a:cubicBezTo>
                <a:close/>
                <a:moveTo>
                  <a:pt x="20466" y="19263"/>
                </a:moveTo>
                <a:lnTo>
                  <a:pt x="19134" y="19263"/>
                </a:lnTo>
                <a:lnTo>
                  <a:pt x="19134" y="18614"/>
                </a:lnTo>
                <a:lnTo>
                  <a:pt x="20466" y="18614"/>
                </a:lnTo>
                <a:lnTo>
                  <a:pt x="20466" y="19263"/>
                </a:lnTo>
                <a:close/>
                <a:moveTo>
                  <a:pt x="20466" y="17974"/>
                </a:moveTo>
                <a:lnTo>
                  <a:pt x="19134" y="17974"/>
                </a:lnTo>
                <a:lnTo>
                  <a:pt x="19134" y="17335"/>
                </a:lnTo>
                <a:lnTo>
                  <a:pt x="20466" y="17335"/>
                </a:lnTo>
                <a:lnTo>
                  <a:pt x="20466" y="17974"/>
                </a:lnTo>
                <a:close/>
                <a:moveTo>
                  <a:pt x="20466" y="16678"/>
                </a:moveTo>
                <a:lnTo>
                  <a:pt x="4175" y="16678"/>
                </a:lnTo>
                <a:cubicBezTo>
                  <a:pt x="4175" y="16678"/>
                  <a:pt x="4175" y="16678"/>
                  <a:pt x="4175" y="16669"/>
                </a:cubicBezTo>
                <a:cubicBezTo>
                  <a:pt x="4175" y="16439"/>
                  <a:pt x="4281" y="16226"/>
                  <a:pt x="4462" y="16038"/>
                </a:cubicBezTo>
                <a:lnTo>
                  <a:pt x="20466" y="16038"/>
                </a:lnTo>
                <a:lnTo>
                  <a:pt x="20466" y="16678"/>
                </a:lnTo>
                <a:close/>
                <a:moveTo>
                  <a:pt x="20466" y="15398"/>
                </a:moveTo>
                <a:lnTo>
                  <a:pt x="5899" y="15398"/>
                </a:lnTo>
                <a:lnTo>
                  <a:pt x="17425" y="12549"/>
                </a:lnTo>
                <a:cubicBezTo>
                  <a:pt x="17803" y="12455"/>
                  <a:pt x="18061" y="12242"/>
                  <a:pt x="18061" y="12020"/>
                </a:cubicBezTo>
                <a:lnTo>
                  <a:pt x="18061" y="5298"/>
                </a:lnTo>
                <a:lnTo>
                  <a:pt x="20466" y="5298"/>
                </a:lnTo>
                <a:lnTo>
                  <a:pt x="20466" y="1539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78" name="文本框 36"/>
          <p:cNvSpPr txBox="1"/>
          <p:nvPr/>
        </p:nvSpPr>
        <p:spPr>
          <a:xfrm>
            <a:off x="2068829" y="2330449"/>
            <a:ext cx="8653782" cy="1209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    </a:t>
            </a:r>
            <a:r>
              <a:rPr>
                <a:solidFill>
                  <a:srgbClr val="404040"/>
                </a:solidFill>
              </a:rPr>
              <a:t> </a:t>
            </a:r>
            <a:r>
              <a:rPr b="1">
                <a:solidFill>
                  <a:srgbClr val="404040"/>
                </a:solidFill>
              </a:rPr>
              <a:t>电流短路</a:t>
            </a:r>
            <a:r>
              <a:t>：</a:t>
            </a:r>
            <a:r>
              <a:rPr sz="1600"/>
              <a:t>在电路中，电流</a:t>
            </a:r>
            <a:r>
              <a:rPr sz="1600">
                <a:solidFill>
                  <a:srgbClr val="FF0000"/>
                </a:solidFill>
              </a:rPr>
              <a:t>不流经用电器</a:t>
            </a:r>
            <a:r>
              <a:rPr sz="1600"/>
              <a:t>，直接连接电源两极，则电源短路。导线的电阻很小，电源短路时电路上的电流会非常大，很容易造成电源损坏（烧坏电源）；更为严重的是，因为电流太大，会使导线的温度升高，严重时有可能造成火灾。</a:t>
            </a:r>
            <a:endParaRPr sz="1600"/>
          </a:p>
        </p:txBody>
      </p:sp>
      <p:sp>
        <p:nvSpPr>
          <p:cNvPr id="279" name="文本框 63"/>
          <p:cNvSpPr txBox="1"/>
          <p:nvPr/>
        </p:nvSpPr>
        <p:spPr>
          <a:xfrm>
            <a:off x="1732279" y="1823720"/>
            <a:ext cx="179451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228600">
              <a:lnSpc>
                <a:spcPct val="150000"/>
              </a:lnSpc>
              <a:defRPr b="1">
                <a:solidFill>
                  <a:srgbClr val="228D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2、学一学</a:t>
            </a:r>
          </a:p>
        </p:txBody>
      </p:sp>
      <p:pic>
        <p:nvPicPr>
          <p:cNvPr id="280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579" y="3985895"/>
            <a:ext cx="2656841" cy="1409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3185</Words>
  <Application>WPS 演示</Application>
  <PresentationFormat/>
  <Paragraphs>382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微软雅黑 Light</vt:lpstr>
      <vt:lpstr>微软雅黑</vt:lpstr>
      <vt:lpstr>Arial</vt:lpstr>
      <vt:lpstr>Arial Unicode MS</vt:lpstr>
      <vt:lpstr>黑体</vt:lpstr>
      <vt:lpstr>Helvetica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周模飞</cp:lastModifiedBy>
  <cp:revision>1</cp:revision>
  <dcterms:created xsi:type="dcterms:W3CDTF">2019-01-09T01:58:32Z</dcterms:created>
  <dcterms:modified xsi:type="dcterms:W3CDTF">2019-01-09T01:58:33Z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